
<file path=[Content_Types].xml><?xml version="1.0" encoding="utf-8"?>
<Types xmlns="http://schemas.openxmlformats.org/package/2006/content-types">
  <Default Extension="jpeg" ContentType="image/jpeg"/>
  <Default Extension="mp4" ContentType="video/unknown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62" r:id="rId1"/>
  </p:sldMasterIdLst>
  <p:sldIdLst>
    <p:sldId id="270" r:id="rId2"/>
    <p:sldId id="300" r:id="rId3"/>
    <p:sldId id="302" r:id="rId4"/>
    <p:sldId id="301" r:id="rId5"/>
    <p:sldId id="303" r:id="rId6"/>
    <p:sldId id="304" r:id="rId7"/>
    <p:sldId id="309" r:id="rId8"/>
    <p:sldId id="305" r:id="rId9"/>
    <p:sldId id="306" r:id="rId10"/>
    <p:sldId id="310" r:id="rId11"/>
    <p:sldId id="311" r:id="rId12"/>
    <p:sldId id="308" r:id="rId13"/>
    <p:sldId id="295" r:id="rId1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present/>
    <p:sldAll/>
    <p:penClr>
      <a:prstClr val="red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>
  <a:tblStyle styleId="{4E90C144-425D-43D6-A315-C36DDC3802C1}" styleName="Generic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lt1"/>
            </a:lnRef>
          </a:left>
          <a:right>
            <a:lnRef idx="1">
              <a:schemeClr val="lt1"/>
            </a:lnRef>
          </a:right>
          <a:top>
            <a:lnRef idx="1">
              <a:schemeClr val="lt1"/>
            </a:lnRef>
          </a:top>
          <a:bottom>
            <a:lnRef idx="1">
              <a:schemeClr val="lt1"/>
            </a:lnRef>
          </a:bottom>
          <a:insideH>
            <a:lnRef idx="1">
              <a:schemeClr val="lt1"/>
            </a:lnRef>
          </a:insideH>
          <a:insideV>
            <a:lnRef idx="1">
              <a:schemeClr val="lt1"/>
            </a:lnRef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accent6">
              <a:alpha val="7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>
          <a:top>
            <a:lnRef idx="1">
              <a:schemeClr val="lt1"/>
            </a:lnRef>
          </a:top>
          <a:bottom>
            <a:lnRef idx="1">
              <a:schemeClr val="lt1"/>
            </a:lnRef>
          </a:bottom>
        </a:tcBdr>
        <a:fill>
          <a:solidFill>
            <a:schemeClr val="accent6">
              <a:alpha val="20000"/>
            </a:schemeClr>
          </a:solidFill>
        </a:fill>
      </a:tcStyle>
    </a:band1V>
    <a:band2V>
      <a:tcTxStyle/>
      <a:tcStyle>
        <a:tcBdr/>
      </a:tcStyle>
    </a:band2V>
    <a:lastCol>
      <a:tcTxStyle b="on"/>
      <a:tcStyle>
        <a:tcBdr>
          <a:left>
            <a:lnRef idx="2">
              <a:schemeClr val="lt1"/>
            </a:lnRef>
          </a:left>
          <a:right>
            <a:lnRef idx="1">
              <a:schemeClr val="lt1"/>
            </a:lnRef>
          </a:right>
          <a:top>
            <a:lnRef idx="1">
              <a:schemeClr val="lt1"/>
            </a:lnRef>
          </a:top>
          <a:bottom>
            <a:lnRef idx="1">
              <a:schemeClr val="lt1"/>
            </a:lnRef>
          </a:bottom>
          <a:insideH>
            <a:lnRef idx="1">
              <a:schemeClr val="l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lt1"/>
            </a:lnRef>
          </a:left>
          <a:right>
            <a:lnRef idx="2">
              <a:schemeClr val="lt1"/>
            </a:lnRef>
          </a:right>
          <a:top>
            <a:lnRef idx="1">
              <a:schemeClr val="lt1"/>
            </a:lnRef>
          </a:top>
          <a:bottom>
            <a:lnRef idx="1">
              <a:schemeClr val="lt1"/>
            </a:lnRef>
          </a:bottom>
          <a:insideH>
            <a:lnRef idx="1">
              <a:schemeClr val="l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lt1"/>
            </a:lnRef>
          </a:left>
          <a:right>
            <a:lnRef idx="1">
              <a:schemeClr val="lt1"/>
            </a:lnRef>
          </a:right>
          <a:top>
            <a:lnRef idx="2">
              <a:schemeClr val="l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3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gradFill rotWithShape="1">
            <a:gsLst>
              <a:gs pos="0">
                <a:schemeClr val="accent6">
                  <a:shade val="61000"/>
                  <a:satMod val="130000"/>
                </a:schemeClr>
              </a:gs>
              <a:gs pos="50000">
                <a:schemeClr val="accent6">
                  <a:shade val="93000"/>
                  <a:satMod val="130000"/>
                </a:schemeClr>
              </a:gs>
              <a:gs pos="100000">
                <a:schemeClr val="accent6">
                  <a:shade val="99000"/>
                  <a:satMod val="135000"/>
                </a:schemeClr>
              </a:gs>
            </a:gsLst>
            <a:lin ang="16200000" scaled="0"/>
          </a:gradFill>
        </a:fill>
      </a:tcStyle>
    </a:firstRow>
  </a:tblStyle>
  <a:tblStyle styleId="{08D0585D-BEE6-471C-A8B9-D2DDCAC283FB}" styleName="Normal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40000" cmpd="sng">
              <a:solidFill>
                <a:schemeClr val="accent5"/>
              </a:solidFill>
            </a:ln>
          </a:left>
          <a:right>
            <a:ln w="40000" cmpd="sng">
              <a:solidFill>
                <a:schemeClr val="accent5"/>
              </a:solidFill>
            </a:ln>
          </a:right>
          <a:top>
            <a:ln w="40000" cmpd="sng">
              <a:solidFill>
                <a:schemeClr val="accent5"/>
              </a:solidFill>
            </a:ln>
          </a:top>
          <a:bottom>
            <a:ln w="400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lum val="90000"/>
            </a:schemeClr>
          </a:solidFill>
        </a:fill>
      </a:tcStyle>
    </a:wholeTbl>
    <a:band1H>
      <a:tcTxStyle/>
      <a:tcStyle>
        <a:tcBdr/>
        <a:fill>
          <a:solidFill>
            <a:schemeClr val="accent5">
              <a:tint val="50000"/>
            </a:schemeClr>
          </a:solidFill>
        </a:fill>
      </a:tcStyle>
    </a:band1H>
    <a:band1V>
      <a:tcTxStyle/>
      <a:tcStyle>
        <a:tcBdr/>
        <a:fill>
          <a:solidFill>
            <a:schemeClr val="accent5">
              <a:tint val="5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accent5">
          <a:shade val="80000"/>
        </a:schemeClr>
      </a:tcTxStyle>
      <a:tcStyle>
        <a:tcBdr>
          <a:bottom>
            <a:ln w="35400" cmpd="sng">
              <a:solidFill>
                <a:schemeClr val="accent5">
                  <a:shade val="80000"/>
                </a:schemeClr>
              </a:solidFill>
            </a:ln>
          </a:bottom>
        </a:tcBdr>
        <a:fill>
          <a:solidFill>
            <a:schemeClr val="accent5">
              <a:tint val="20000"/>
            </a:schemeClr>
          </a:solidFill>
        </a:fill>
      </a:tcStyle>
    </a:firstRow>
  </a:tblStyle>
  <a:tblStyle styleId="{01A66EDD-3DAB-4C5B-A090-DC80EC1FD486}" styleName="Normal Style 1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lum val="9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lum val="8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lum val="8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horzBarState="maximized">
    <p:restoredLeft sz="14996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354" y="96"/>
      </p:cViewPr>
      <p:guideLst>
        <p:guide orient="horz" pos="2156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9.xml"  /><Relationship Id="rId11" Type="http://schemas.openxmlformats.org/officeDocument/2006/relationships/slide" Target="slides/slide10.xml"  /><Relationship Id="rId12" Type="http://schemas.openxmlformats.org/officeDocument/2006/relationships/slide" Target="slides/slide11.xml"  /><Relationship Id="rId13" Type="http://schemas.openxmlformats.org/officeDocument/2006/relationships/slide" Target="slides/slide12.xml"  /><Relationship Id="rId14" Type="http://schemas.openxmlformats.org/officeDocument/2006/relationships/slide" Target="slides/slide13.xml"  /><Relationship Id="rId15" Type="http://schemas.openxmlformats.org/officeDocument/2006/relationships/presProps" Target="presProps.xml"  /><Relationship Id="rId16" Type="http://schemas.openxmlformats.org/officeDocument/2006/relationships/viewProps" Target="viewProps.xml"  /><Relationship Id="rId17" Type="http://schemas.openxmlformats.org/officeDocument/2006/relationships/theme" Target="theme/theme1.xml"  /><Relationship Id="rId18" Type="http://schemas.openxmlformats.org/officeDocument/2006/relationships/tableStyles" Target="tableStyles.xml"  /><Relationship Id="rId2" Type="http://schemas.openxmlformats.org/officeDocument/2006/relationships/slide" Target="slides/slide1.xml"  /><Relationship Id="rId3" Type="http://schemas.openxmlformats.org/officeDocument/2006/relationships/slide" Target="slides/slide2.xml"  /><Relationship Id="rId4" Type="http://schemas.openxmlformats.org/officeDocument/2006/relationships/slide" Target="slides/slide3.xml"  /><Relationship Id="rId5" Type="http://schemas.openxmlformats.org/officeDocument/2006/relationships/slide" Target="slides/slide4.xml"  /><Relationship Id="rId6" Type="http://schemas.openxmlformats.org/officeDocument/2006/relationships/slide" Target="slides/slide5.xml"  /><Relationship Id="rId7" Type="http://schemas.openxmlformats.org/officeDocument/2006/relationships/slide" Target="slides/slide6.xml"  /><Relationship Id="rId8" Type="http://schemas.openxmlformats.org/officeDocument/2006/relationships/slide" Target="slides/slide7.xml"  /><Relationship Id="rId9" Type="http://schemas.openxmlformats.org/officeDocument/2006/relationships/slide" Target="slides/slide8.xml"  /></Relationship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8116CC-20FF-457A-B0DD-F02EE29019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CA0D387-B42B-4157-90E6-FCD3174B40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FA7E609-556E-4234-8CFC-AE6C70233C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2023-04-13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33F3B6F-BEB4-4451-A4BA-A0659F2AC6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83703B4-E0EB-4B00-9BF7-03ABD79FA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3257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4538A9-CADF-4633-A090-47B42B856C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9BC4E6F-A0DE-4AE3-90F2-1C03418ACC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704145D-ADF1-4464-BC28-593BAE7460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DFD674B-36F7-4FB8-8FD7-4A82F0782A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2023-04-13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36B7B17-18E4-4B63-A6C1-BC60814AA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671BA4A-3D6F-4036-B650-4BE22EBF2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4207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7B3392-1D66-4FC7-9B67-9373E3302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23E0133-FB9E-4A82-B101-5823D201B8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496BE29-E9E7-4C46-9EA7-89CB1D5485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2023-04-13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B7CF291-3561-4887-8CBA-2D73801AE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BA223DB-3883-49FB-AC9D-6E713866EE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4486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9D0D848-B156-4FC0-9045-C4FA3355A8F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ABE1A0F-E622-4956-B3AE-75C0FFAC35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983557E-01F2-4719-81E9-5B6B18E38C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2023-04-13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1B3DD90-F3E1-4BF3-9279-442F300C95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E703D7F-961F-467A-AB56-CD0F56F5A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6348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5F7C35-D8F4-4D64-91F6-455403D3F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888CDA9-0970-49A3-82F4-FCFFA63B94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950BDF5-6D16-4A9A-893B-53B1109507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2023-04-13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F3635E5-1D8E-4820-93F8-0955606D4C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C11AF3B-8956-4150-8701-B7C6F2B24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846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61787C-EA13-4181-B0B0-B98FD1587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BE5F5F3-03E8-4DE0-BFC5-1307CAE6E6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47CEA32-CCEE-47B8-A526-80A2933D1B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2023-04-13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9964C28-B02D-443E-89E1-FB3F125485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92FB7F4-ECD7-4A68-980A-73D9C752AA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6654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1298D1-822F-4AE9-BE1F-7EF054CE2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28596DE-FD94-42CD-A453-C87AAFCB7E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D5D48B6-4014-4E1E-AD68-C67E693F64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3A6CCBA-5D70-4B89-BACA-6C91A0FF75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2023-04-13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DE4A065-E00B-4A73-9BB7-B46AC396A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76E1E2D-C422-4C81-9EA7-ABA7416D0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0711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A5702F-9D39-4A23-8B2B-227C8FB4F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5B61F52-FB13-4AA5-8614-96CB85DAE5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C87BAFA-DA5C-41E6-89B9-049ECF13E7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58F1D0D-16C1-4524-9BFD-F88D9AADB2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6C66BD1-687F-4EBD-B80D-A9CE917A7C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79544E4-0FB8-47A2-9B6E-896DFDF651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2023-04-13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CBAF11A-F1C3-474D-991B-EFCEF7C806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439CBAC-49D8-4D2D-A0EB-0A7DD653A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4194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359595-4D21-46F7-9AA9-99350F31B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ED291C2-6C24-4F10-AC19-A3D4878031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2023-04-13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8E207B8-FB3D-49E3-8ED2-E499A63D17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F155E8C-A92C-4F29-8A88-562EE761FA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1362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52CA809-A196-4FCA-93A2-324CC693BFD6}"/>
              </a:ext>
            </a:extLst>
          </p:cNvPr>
          <p:cNvSpPr txBox="1"/>
          <p:nvPr userDrawn="1"/>
        </p:nvSpPr>
        <p:spPr>
          <a:xfrm>
            <a:off x="9990758" y="6575907"/>
            <a:ext cx="219803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37B4CB0-4A60-4814-AC63-C1247AED0A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2023-04-13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B44A438-B8E1-4575-B473-2A07818332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34692F2-49E5-485C-9831-B4ACBBB23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5906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52CA809-A196-4FCA-93A2-324CC693BFD6}"/>
              </a:ext>
            </a:extLst>
          </p:cNvPr>
          <p:cNvSpPr txBox="1"/>
          <p:nvPr userDrawn="1"/>
        </p:nvSpPr>
        <p:spPr>
          <a:xfrm>
            <a:off x="9990758" y="6575907"/>
            <a:ext cx="219803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37B4CB0-4A60-4814-AC63-C1247AED0A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2023-04-13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B44A438-B8E1-4575-B473-2A07818332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34692F2-49E5-485C-9831-B4ACBBB23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3076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8764F0-5601-4A14-A10F-2AABF340F7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4C9E9D1-8F1D-4F21-A822-6C7960A962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89A7961-D3A0-4BA3-B7D1-830E64EFA1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B3B9528-22B9-4F6F-91C9-6F720DCC19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2023-04-13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1EBC077-8A76-446B-8054-77AD1824E0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225B9B4-BE00-4DC7-A442-DC65D4257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0786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slideLayout" Target="../slideLayouts/slideLayout12.xml"  /><Relationship Id="rId13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7F2D1CD-6AB9-44F7-9AF1-904E917CB5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4EE6583-9D58-4FBE-8B3E-D816FF62F1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01C4F44-3451-43BF-BB78-2BFFC41D53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E7A9D4-2312-4C80-955C-3A7FA2F8832A}" type="datetimeFigureOut">
              <a:rPr lang="ko-KR" altLang="en-US" smtClean="0"/>
              <a:t>2023-04-13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556AF17-214F-4E1E-9255-3368B9888B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F45F63D-B78D-4305-AB08-518043957C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87400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8.xml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2.png"  /><Relationship Id="rId3" Type="http://schemas.openxmlformats.org/officeDocument/2006/relationships/image" Target="../media/image13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4.png"  /><Relationship Id="rId3" Type="http://schemas.openxmlformats.org/officeDocument/2006/relationships/image" Target="../media/image15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video" Target="../media/unknown1.mp4"  /><Relationship Id="rId3" Type="http://schemas.microsoft.com/office/2007/relationships/media" Target="../media/unknown1.mp4"  /><Relationship Id="rId4" Type="http://schemas.openxmlformats.org/officeDocument/2006/relationships/image" Target="../media/image16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8.xml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.png"  /><Relationship Id="rId3" Type="http://schemas.openxmlformats.org/officeDocument/2006/relationships/image" Target="../media/image3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4.png"  /><Relationship Id="rId3" Type="http://schemas.openxmlformats.org/officeDocument/2006/relationships/image" Target="../media/image5.jpeg"  /><Relationship Id="rId4" Type="http://schemas.openxmlformats.org/officeDocument/2006/relationships/image" Target="../media/image6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7.png"  /><Relationship Id="rId3" Type="http://schemas.openxmlformats.org/officeDocument/2006/relationships/image" Target="../media/image8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9.png"  /><Relationship Id="rId3" Type="http://schemas.openxmlformats.org/officeDocument/2006/relationships/image" Target="../media/image3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0.jpeg"  /><Relationship Id="rId3" Type="http://schemas.openxmlformats.org/officeDocument/2006/relationships/image" Target="../media/image11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tx2">
            <a:lumMod val="7500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32685" y="2505670"/>
            <a:ext cx="7231380" cy="15786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6600">
                <a:solidFill>
                  <a:schemeClr val="bg1"/>
                </a:solidFill>
                <a:latin typeface="나눔스퀘어 네오 OTF ExtraBold"/>
                <a:ea typeface="나눔스퀘어 네오 OTF ExtraBold"/>
              </a:rPr>
              <a:t>오픈소스 기여</a:t>
            </a:r>
            <a:r>
              <a:rPr lang="en-US" altLang="ko-KR" sz="6600">
                <a:solidFill>
                  <a:schemeClr val="bg1"/>
                </a:solidFill>
                <a:latin typeface="나눔스퀘어 네오 OTF ExtraBold"/>
                <a:ea typeface="나눔스퀘어 네오 OTF ExtraBold"/>
              </a:rPr>
              <a:t>(SW)</a:t>
            </a:r>
            <a:endParaRPr lang="en-US" altLang="ko-KR" sz="6600">
              <a:solidFill>
                <a:schemeClr val="bg1"/>
              </a:solidFill>
              <a:latin typeface="나눔스퀘어 네오 OTF ExtraBold"/>
              <a:ea typeface="나눔스퀘어 네오 OTF ExtraBold"/>
            </a:endParaRPr>
          </a:p>
          <a:p>
            <a:pPr algn="ctr">
              <a:defRPr/>
            </a:pPr>
            <a:r>
              <a:rPr lang="en-US" altLang="ko-KR" sz="3200">
                <a:solidFill>
                  <a:schemeClr val="bg1"/>
                </a:solidFill>
                <a:latin typeface="나눔스퀘어 네오 OTF ExtraBold"/>
                <a:ea typeface="나눔스퀘어 네오 OTF ExtraBold"/>
              </a:rPr>
              <a:t>Kiwoomi bot(</a:t>
            </a:r>
            <a:r>
              <a:rPr lang="ko-KR" altLang="en-US" sz="3200">
                <a:solidFill>
                  <a:schemeClr val="bg1"/>
                </a:solidFill>
                <a:latin typeface="나눔스퀘어 네오 OTF ExtraBold"/>
                <a:ea typeface="나눔스퀘어 네오 OTF ExtraBold"/>
              </a:rPr>
              <a:t>키우미 봇</a:t>
            </a:r>
            <a:r>
              <a:rPr lang="en-US" altLang="ko-KR" sz="3200">
                <a:solidFill>
                  <a:schemeClr val="bg1"/>
                </a:solidFill>
                <a:latin typeface="나눔스퀘어 네오 OTF ExtraBold"/>
                <a:ea typeface="나눔스퀘어 네오 OTF ExtraBold"/>
              </a:rPr>
              <a:t>)</a:t>
            </a:r>
            <a:endParaRPr lang="en-US" altLang="ko-KR" sz="3200">
              <a:solidFill>
                <a:schemeClr val="bg1"/>
              </a:solidFill>
              <a:latin typeface="나눔스퀘어 네오 OTF ExtraBold"/>
              <a:ea typeface="나눔스퀘어 네오 OTF ExtraBold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3347720" y="4106108"/>
            <a:ext cx="549656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9994829" y="5642843"/>
            <a:ext cx="1964055" cy="9052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endParaRPr lang="ko-KR" altLang="en-US">
              <a:solidFill>
                <a:schemeClr val="bg1"/>
              </a:solidFill>
              <a:latin typeface="나눔스퀘어 네오 OTF Bold"/>
              <a:ea typeface="나눔스퀘어 네오 OTF Bold"/>
            </a:endParaRPr>
          </a:p>
          <a:p>
            <a:pPr algn="r">
              <a:defRPr/>
            </a:pPr>
            <a:r>
              <a:rPr lang="en-US" altLang="ko-KR">
                <a:solidFill>
                  <a:schemeClr val="bg1"/>
                </a:solidFill>
                <a:latin typeface="나눔스퀘어 네오 OTF Bold"/>
                <a:ea typeface="나눔스퀘어 네오 OTF Bold"/>
              </a:rPr>
              <a:t>32173154 </a:t>
            </a:r>
            <a:r>
              <a:rPr lang="ko-KR" altLang="en-US">
                <a:solidFill>
                  <a:schemeClr val="bg1"/>
                </a:solidFill>
                <a:latin typeface="나눔스퀘어 네오 OTF Bold"/>
                <a:ea typeface="나눔스퀘어 네오 OTF Bold"/>
              </a:rPr>
              <a:t>이승현</a:t>
            </a:r>
            <a:br>
              <a:rPr lang="en-US" altLang="ko-KR">
                <a:solidFill>
                  <a:schemeClr val="bg1"/>
                </a:solidFill>
                <a:latin typeface="나눔스퀘어 네오 OTF Bold"/>
                <a:ea typeface="나눔스퀘어 네오 OTF Bold"/>
              </a:rPr>
            </a:br>
            <a:r>
              <a:rPr lang="en-US" altLang="ko-KR">
                <a:solidFill>
                  <a:schemeClr val="bg1"/>
                </a:solidFill>
                <a:latin typeface="나눔스퀘어 네오 OTF Bold"/>
                <a:ea typeface="나눔스퀘어 네오 OTF Bold"/>
              </a:rPr>
              <a:t>32172086 </a:t>
            </a:r>
            <a:r>
              <a:rPr lang="ko-KR" altLang="en-US">
                <a:solidFill>
                  <a:schemeClr val="bg1"/>
                </a:solidFill>
                <a:latin typeface="나눔스퀘어 네오 OTF Bold"/>
                <a:ea typeface="나눔스퀘어 네오 OTF Bold"/>
              </a:rPr>
              <a:t>석홍준</a:t>
            </a:r>
            <a:endParaRPr lang="ko-KR" altLang="en-US">
              <a:solidFill>
                <a:schemeClr val="bg1"/>
              </a:solidFill>
              <a:latin typeface="나눔스퀘어 네오 OTF Bold"/>
              <a:ea typeface="나눔스퀘어 네오 OTF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29606" y="111525"/>
            <a:ext cx="1933534" cy="5723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200" spc="-300">
                <a:solidFill>
                  <a:schemeClr val="tx1">
                    <a:lumMod val="85000"/>
                    <a:lumOff val="15000"/>
                  </a:schemeClr>
                </a:solidFill>
                <a:latin typeface="나눔스퀘어 네오 OTF ExtraBold"/>
                <a:ea typeface="나눔스퀘어 네오 OTF ExtraBold"/>
              </a:rPr>
              <a:t>/info,/search</a:t>
            </a:r>
            <a:endParaRPr lang="en-US" altLang="ko-KR" sz="3200" spc="-300">
              <a:solidFill>
                <a:schemeClr val="tx1">
                  <a:lumMod val="85000"/>
                  <a:lumOff val="15000"/>
                </a:schemeClr>
              </a:solidFill>
              <a:latin typeface="나눔스퀘어 네오 OTF ExtraBold"/>
              <a:ea typeface="나눔스퀘어 네오 OTF ExtraBold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chemeClr val="bg1"/>
                </a:solidFill>
              </a:rPr>
              <a:t>Part 2</a:t>
            </a:r>
            <a:endParaRPr lang="ko-KR" altLang="en-US" sz="110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987825" y="6110728"/>
            <a:ext cx="1800956" cy="3643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>
                <a:latin typeface="나눔스퀘어 네오 OTF Bold"/>
                <a:ea typeface="나눔스퀘어 네오 OTF Bold"/>
              </a:rPr>
              <a:t>/info</a:t>
            </a:r>
            <a:endParaRPr lang="en-US" altLang="ko-KR">
              <a:latin typeface="나눔스퀘어 네오 OTF Bold"/>
              <a:ea typeface="나눔스퀘어 네오 OTF Bold"/>
            </a:endParaRPr>
          </a:p>
        </p:txBody>
      </p:sp>
      <p:pic>
        <p:nvPicPr>
          <p:cNvPr id="16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25455" y="935174"/>
            <a:ext cx="4014061" cy="4987650"/>
          </a:xfrm>
          <a:prstGeom prst="rect">
            <a:avLst/>
          </a:prstGeom>
        </p:spPr>
      </p:pic>
      <p:sp>
        <p:nvSpPr>
          <p:cNvPr id="17" name="TextBox 5"/>
          <p:cNvSpPr txBox="1"/>
          <p:nvPr/>
        </p:nvSpPr>
        <p:spPr>
          <a:xfrm>
            <a:off x="6096000" y="1042017"/>
            <a:ext cx="1800956" cy="3657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>
                <a:latin typeface="나눔스퀘어 네오 OTF Bold"/>
                <a:ea typeface="나눔스퀘어 네오 OTF Bold"/>
              </a:rPr>
              <a:t>/search</a:t>
            </a:r>
            <a:endParaRPr lang="en-US" altLang="ko-KR">
              <a:latin typeface="나눔스퀘어 네오 OTF Bold"/>
              <a:ea typeface="나눔스퀘어 네오 OTF Bold"/>
            </a:endParaRPr>
          </a:p>
        </p:txBody>
      </p:sp>
      <p:sp>
        <p:nvSpPr>
          <p:cNvPr id="18" name=""/>
          <p:cNvSpPr txBox="1"/>
          <p:nvPr/>
        </p:nvSpPr>
        <p:spPr>
          <a:xfrm>
            <a:off x="6629574" y="1590146"/>
            <a:ext cx="5185834" cy="817774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 sz="1200"/>
              <a:t>Kiwoom open api</a:t>
            </a:r>
            <a:r>
              <a:rPr lang="ko-KR" altLang="en-US" sz="1200"/>
              <a:t>에 등록된 조건의 경우 불러와서 이를 사용할 수 가없었습니다</a:t>
            </a:r>
            <a:r>
              <a:rPr lang="en-US" altLang="ko-KR" sz="1200"/>
              <a:t>.</a:t>
            </a:r>
            <a:r>
              <a:rPr lang="ko-KR" altLang="en-US" sz="1200"/>
              <a:t> 챗 사용자가 </a:t>
            </a:r>
            <a:r>
              <a:rPr lang="en-US" altLang="ko-KR" sz="1200"/>
              <a:t>kiwoom api</a:t>
            </a:r>
            <a:r>
              <a:rPr lang="ko-KR" altLang="en-US" sz="1200"/>
              <a:t> 즉 </a:t>
            </a:r>
            <a:r>
              <a:rPr lang="en-US" altLang="ko-KR" sz="1200"/>
              <a:t>KOA Studio</a:t>
            </a:r>
            <a:r>
              <a:rPr lang="ko-KR" altLang="en-US" sz="1200"/>
              <a:t>에 등록돼있는 조건명을 알지 않는 이상 사용할 수 없기에 이를 삭제 </a:t>
            </a:r>
            <a:r>
              <a:rPr lang="en-US" altLang="ko-KR" sz="1200"/>
              <a:t>/info</a:t>
            </a:r>
            <a:r>
              <a:rPr lang="ko-KR" altLang="en-US" sz="1200"/>
              <a:t>와 통합 하여 간단한 정보를 추가적으로 얻을 수 있게 통합</a:t>
            </a:r>
            <a:r>
              <a:rPr lang="en-US" altLang="ko-KR" sz="1200"/>
              <a:t>.</a:t>
            </a:r>
            <a:endParaRPr lang="en-US" altLang="ko-KR" sz="1200"/>
          </a:p>
        </p:txBody>
      </p:sp>
      <p:pic>
        <p:nvPicPr>
          <p:cNvPr id="19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590785" y="2750277"/>
            <a:ext cx="5146106" cy="330654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29604" y="111525"/>
            <a:ext cx="2133561" cy="5723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200" spc="-300">
                <a:solidFill>
                  <a:schemeClr val="tx1">
                    <a:lumMod val="85000"/>
                    <a:lumOff val="15000"/>
                  </a:schemeClr>
                </a:solidFill>
                <a:latin typeface="나눔스퀘어 네오 OTF ExtraBold"/>
                <a:ea typeface="나눔스퀘어 네오 OTF ExtraBold"/>
              </a:rPr>
              <a:t>/news, /alarm</a:t>
            </a:r>
            <a:endParaRPr lang="en-US" altLang="ko-KR" sz="3200" spc="-300">
              <a:solidFill>
                <a:schemeClr val="tx1">
                  <a:lumMod val="85000"/>
                  <a:lumOff val="15000"/>
                </a:schemeClr>
              </a:solidFill>
              <a:latin typeface="나눔스퀘어 네오 OTF ExtraBold"/>
              <a:ea typeface="나눔스퀘어 네오 OTF ExtraBold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chemeClr val="bg1"/>
                </a:solidFill>
              </a:rPr>
              <a:t>Part 2</a:t>
            </a:r>
            <a:endParaRPr lang="ko-KR" altLang="en-US" sz="110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320247" y="6096922"/>
            <a:ext cx="3236608" cy="3591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>
                <a:latin typeface="나눔스퀘어 네오 OTF Bold"/>
                <a:ea typeface="나눔스퀘어 네오 OTF Bold"/>
              </a:rPr>
              <a:t>/</a:t>
            </a:r>
            <a:r>
              <a:rPr lang="ko-KR" altLang="en-US">
                <a:latin typeface="나눔스퀘어 네오 OTF Bold"/>
                <a:ea typeface="나눔스퀘어 네오 OTF Bold"/>
              </a:rPr>
              <a:t> </a:t>
            </a:r>
            <a:r>
              <a:rPr lang="en-US" altLang="ko-KR">
                <a:latin typeface="나눔스퀘어 네오 OTF Bold"/>
                <a:ea typeface="나눔스퀘어 네오 OTF Bold"/>
              </a:rPr>
              <a:t>news</a:t>
            </a:r>
            <a:endParaRPr lang="en-US" altLang="ko-KR">
              <a:latin typeface="나눔스퀘어 네오 OTF Bold"/>
              <a:ea typeface="나눔스퀘어 네오 OTF Bold"/>
            </a:endParaRPr>
          </a:p>
        </p:txBody>
      </p:sp>
      <p:pic>
        <p:nvPicPr>
          <p:cNvPr id="16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24001" y="1106537"/>
            <a:ext cx="3877292" cy="4881098"/>
          </a:xfrm>
          <a:prstGeom prst="rect">
            <a:avLst/>
          </a:prstGeom>
        </p:spPr>
      </p:pic>
      <p:pic>
        <p:nvPicPr>
          <p:cNvPr id="17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580030" y="3109986"/>
            <a:ext cx="4782217" cy="1467054"/>
          </a:xfrm>
          <a:prstGeom prst="rect">
            <a:avLst/>
          </a:prstGeom>
        </p:spPr>
      </p:pic>
      <p:sp>
        <p:nvSpPr>
          <p:cNvPr id="18" name="TextBox 5"/>
          <p:cNvSpPr txBox="1"/>
          <p:nvPr/>
        </p:nvSpPr>
        <p:spPr>
          <a:xfrm>
            <a:off x="7346397" y="4811753"/>
            <a:ext cx="3236608" cy="3591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>
                <a:latin typeface="나눔스퀘어 네오 OTF Bold"/>
                <a:ea typeface="나눔스퀘어 네오 OTF Bold"/>
              </a:rPr>
              <a:t>/</a:t>
            </a:r>
            <a:r>
              <a:rPr lang="ko-KR" altLang="en-US">
                <a:latin typeface="나눔스퀘어 네오 OTF Bold"/>
                <a:ea typeface="나눔스퀘어 네오 OTF Bold"/>
              </a:rPr>
              <a:t> </a:t>
            </a:r>
            <a:r>
              <a:rPr lang="en-US" altLang="ko-KR">
                <a:latin typeface="나눔스퀘어 네오 OTF Bold"/>
                <a:ea typeface="나눔스퀘어 네오 OTF Bold"/>
              </a:rPr>
              <a:t>alarm</a:t>
            </a:r>
            <a:endParaRPr lang="en-US" altLang="ko-KR">
              <a:latin typeface="나눔스퀘어 네오 OTF Bold"/>
              <a:ea typeface="나눔스퀘어 네오 OTF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29607" y="111525"/>
            <a:ext cx="1714458" cy="5723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200" spc="-300">
                <a:solidFill>
                  <a:schemeClr val="tx1">
                    <a:lumMod val="85000"/>
                    <a:lumOff val="15000"/>
                  </a:schemeClr>
                </a:solidFill>
                <a:latin typeface="나눔스퀘어 네오 OTF ExtraBold"/>
                <a:ea typeface="나눔스퀘어 네오 OTF ExtraBold"/>
              </a:rPr>
              <a:t>시연 영상</a:t>
            </a:r>
            <a:endParaRPr lang="ko-KR" altLang="en-US" sz="3200" spc="-300">
              <a:solidFill>
                <a:schemeClr val="tx1">
                  <a:lumMod val="85000"/>
                  <a:lumOff val="15000"/>
                </a:schemeClr>
              </a:solidFill>
              <a:latin typeface="나눔스퀘어 네오 OTF ExtraBold"/>
              <a:ea typeface="나눔스퀘어 네오 OTF ExtraBold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chemeClr val="bg1"/>
                </a:solidFill>
              </a:rPr>
              <a:t>Part 2</a:t>
            </a:r>
            <a:endParaRPr lang="ko-KR" altLang="en-US" sz="1100">
              <a:solidFill>
                <a:schemeClr val="bg1"/>
              </a:solidFill>
            </a:endParaRPr>
          </a:p>
        </p:txBody>
      </p:sp>
      <p:pic>
        <p:nvPicPr>
          <p:cNvPr id="16" name="4.mp4">
            <a:hlinkClick r:id="" action="ppaction://media"/>
          </p:cNvPr>
          <p:cNvPicPr>
            <a:picLocks noRot="1"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4"/>
          <a:stretch>
            <a:fillRect/>
          </a:stretch>
        </p:blipFill>
        <p:spPr>
          <a:xfrm>
            <a:off x="1812443" y="1028077"/>
            <a:ext cx="8339089" cy="50449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59542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video>
              <p:cMediaNode vol="50000">
                <p:cTn id="7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2457443-236A-4B97-AB90-9C203498A48B}"/>
              </a:ext>
            </a:extLst>
          </p:cNvPr>
          <p:cNvSpPr txBox="1"/>
          <p:nvPr/>
        </p:nvSpPr>
        <p:spPr>
          <a:xfrm>
            <a:off x="3674815" y="1935160"/>
            <a:ext cx="5446528" cy="24916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1500" spc="-150" dirty="0">
                <a:solidFill>
                  <a:schemeClr val="bg1"/>
                </a:solidFill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Q &amp; A</a:t>
            </a:r>
            <a:endParaRPr lang="ko-KR" altLang="en-US" sz="11500" spc="-150" dirty="0">
              <a:solidFill>
                <a:schemeClr val="bg1"/>
              </a:solidFill>
              <a:latin typeface="나눔스퀘어 네오 OTF ExtraBold" panose="00000900000000000000" pitchFamily="50" charset="-127"/>
              <a:ea typeface="나눔스퀘어 네오 OTF ExtraBold" panose="000009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27780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29609" y="111525"/>
            <a:ext cx="1714455" cy="5723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200" spc="-300">
                <a:solidFill>
                  <a:schemeClr val="tx1">
                    <a:lumMod val="85000"/>
                    <a:lumOff val="15000"/>
                  </a:schemeClr>
                </a:solidFill>
                <a:latin typeface="나눔스퀘어 네오 OTF ExtraBold"/>
                <a:ea typeface="나눔스퀘어 네오 OTF ExtraBold"/>
              </a:rPr>
              <a:t>개발 개요</a:t>
            </a:r>
            <a:endParaRPr lang="ko-KR" altLang="en-US" sz="3200" spc="-300">
              <a:solidFill>
                <a:schemeClr val="tx1">
                  <a:lumMod val="85000"/>
                  <a:lumOff val="15000"/>
                </a:schemeClr>
              </a:solidFill>
              <a:latin typeface="나눔스퀘어 네오 OTF ExtraBold"/>
              <a:ea typeface="나눔스퀘어 네오 OTF ExtraBold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5075274" y="1278084"/>
            <a:ext cx="2041451" cy="60428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2" name="TextBox 31"/>
          <p:cNvSpPr txBox="1"/>
          <p:nvPr/>
        </p:nvSpPr>
        <p:spPr>
          <a:xfrm>
            <a:off x="5509260" y="1410695"/>
            <a:ext cx="1173480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>
                <a:solidFill>
                  <a:schemeClr val="bg1">
                    <a:lumMod val="95000"/>
                  </a:schemeClr>
                </a:solidFill>
                <a:latin typeface="나눔스퀘어 네오 OTF Bold"/>
                <a:ea typeface="나눔스퀘어 네오 OTF Bold"/>
              </a:rPr>
              <a:t>개발 목적</a:t>
            </a:r>
            <a:endParaRPr lang="ko-KR" altLang="en-US">
              <a:solidFill>
                <a:schemeClr val="bg1">
                  <a:lumMod val="95000"/>
                </a:schemeClr>
              </a:solidFill>
              <a:latin typeface="나눔스퀘어 네오 OTF Bold"/>
              <a:ea typeface="나눔스퀘어 네오 OTF Bold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chemeClr val="bg1"/>
                </a:solidFill>
              </a:rPr>
              <a:t>Part 1</a:t>
            </a:r>
            <a:endParaRPr lang="ko-KR" altLang="en-US" sz="1100">
              <a:solidFill>
                <a:schemeClr val="bg1"/>
              </a:solidFill>
            </a:endParaRPr>
          </a:p>
        </p:txBody>
      </p:sp>
      <p:pic>
        <p:nvPicPr>
          <p:cNvPr id="42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839729" y="2164607"/>
            <a:ext cx="6512541" cy="2867662"/>
          </a:xfrm>
          <a:prstGeom prst="rect">
            <a:avLst/>
          </a:prstGeom>
        </p:spPr>
      </p:pic>
      <p:sp>
        <p:nvSpPr>
          <p:cNvPr id="44" name=""/>
          <p:cNvSpPr txBox="1"/>
          <p:nvPr/>
        </p:nvSpPr>
        <p:spPr>
          <a:xfrm>
            <a:off x="2898951" y="5214937"/>
            <a:ext cx="6464652" cy="879157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 sz="1300">
                <a:latin typeface="굴림"/>
                <a:ea typeface="굴림"/>
              </a:rPr>
              <a:t>챗봇에 대한 관심과 시장이 성장함에 따라</a:t>
            </a:r>
            <a:r>
              <a:rPr lang="en-US" altLang="ko-KR" sz="1300">
                <a:latin typeface="굴림"/>
                <a:ea typeface="굴림"/>
              </a:rPr>
              <a:t>,</a:t>
            </a:r>
            <a:r>
              <a:rPr lang="ko-KR" altLang="en-US" sz="1300">
                <a:latin typeface="굴림"/>
                <a:ea typeface="굴림"/>
              </a:rPr>
              <a:t> 이에 대한 이해도를 증가시키고자 하였습니다</a:t>
            </a:r>
            <a:r>
              <a:rPr lang="en-US" altLang="ko-KR" sz="1300">
                <a:latin typeface="굴림"/>
                <a:ea typeface="굴림"/>
              </a:rPr>
              <a:t>.</a:t>
            </a:r>
            <a:endParaRPr lang="en-US" altLang="ko-KR" sz="1300">
              <a:latin typeface="굴림"/>
              <a:ea typeface="굴림"/>
            </a:endParaRPr>
          </a:p>
          <a:p>
            <a:pPr>
              <a:defRPr/>
            </a:pPr>
            <a:r>
              <a:rPr lang="ko-KR" altLang="en-US" sz="1300">
                <a:latin typeface="굴림"/>
                <a:ea typeface="굴림"/>
              </a:rPr>
              <a:t>또한 개발팀원들의 관심 분야인 금융권을 접목하여 프로젝트에 대한 성취도를 높였습니다</a:t>
            </a:r>
            <a:r>
              <a:rPr lang="en-US" altLang="ko-KR" sz="1300">
                <a:latin typeface="굴림"/>
                <a:ea typeface="굴림"/>
              </a:rPr>
              <a:t>.</a:t>
            </a:r>
            <a:endParaRPr lang="en-US" altLang="ko-KR" sz="1300">
              <a:latin typeface="굴림"/>
              <a:ea typeface="굴림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29609" y="111525"/>
            <a:ext cx="3495631" cy="5723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200" spc="-300">
                <a:solidFill>
                  <a:schemeClr val="tx1">
                    <a:lumMod val="85000"/>
                    <a:lumOff val="15000"/>
                  </a:schemeClr>
                </a:solidFill>
                <a:latin typeface="나눔스퀘어 네오 OTF ExtraBold"/>
                <a:ea typeface="나눔스퀘어 네오 OTF ExtraBold"/>
              </a:rPr>
              <a:t>프로젝트 워크플로우</a:t>
            </a:r>
            <a:endParaRPr lang="ko-KR" altLang="en-US" sz="3200" spc="-300">
              <a:solidFill>
                <a:schemeClr val="tx1">
                  <a:lumMod val="85000"/>
                  <a:lumOff val="15000"/>
                </a:schemeClr>
              </a:solidFill>
              <a:latin typeface="나눔스퀘어 네오 OTF ExtraBold"/>
              <a:ea typeface="나눔스퀘어 네오 OTF ExtraBold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chemeClr val="bg1"/>
                </a:solidFill>
              </a:rPr>
              <a:t>Part 3</a:t>
            </a:r>
            <a:endParaRPr lang="ko-KR" altLang="en-US" sz="1100">
              <a:solidFill>
                <a:schemeClr val="bg1"/>
              </a:solidFill>
            </a:endParaRPr>
          </a:p>
        </p:txBody>
      </p:sp>
      <p:pic>
        <p:nvPicPr>
          <p:cNvPr id="2055" name=""/>
          <p:cNvPicPr>
            <a:picLocks noChangeAspect="1"/>
          </p:cNvPicPr>
          <p:nvPr/>
        </p:nvPicPr>
        <p:blipFill rotWithShape="1">
          <a:blip r:embed="rId2"/>
          <a:srcRect l="24780" t="7110" r="23380" b="6220"/>
          <a:stretch>
            <a:fillRect/>
          </a:stretch>
        </p:blipFill>
        <p:spPr>
          <a:xfrm>
            <a:off x="1138720" y="2970213"/>
            <a:ext cx="1530903" cy="1345509"/>
          </a:xfrm>
          <a:prstGeom prst="rect">
            <a:avLst/>
          </a:prstGeom>
        </p:spPr>
      </p:pic>
      <p:sp>
        <p:nvSpPr>
          <p:cNvPr id="2056" name=""/>
          <p:cNvSpPr/>
          <p:nvPr/>
        </p:nvSpPr>
        <p:spPr>
          <a:xfrm>
            <a:off x="2895104" y="3429000"/>
            <a:ext cx="1200977" cy="586685"/>
          </a:xfrm>
          <a:prstGeom prst="left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2057" name=""/>
          <p:cNvSpPr/>
          <p:nvPr/>
        </p:nvSpPr>
        <p:spPr>
          <a:xfrm>
            <a:off x="7119786" y="3429000"/>
            <a:ext cx="1200977" cy="586685"/>
          </a:xfrm>
          <a:prstGeom prst="left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058" name=""/>
          <p:cNvSpPr txBox="1"/>
          <p:nvPr/>
        </p:nvSpPr>
        <p:spPr>
          <a:xfrm>
            <a:off x="4262148" y="3331266"/>
            <a:ext cx="2912716" cy="800679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 sz="4700"/>
              <a:t>Controller</a:t>
            </a:r>
            <a:endParaRPr lang="en-US" altLang="ko-KR" sz="4700"/>
          </a:p>
        </p:txBody>
      </p:sp>
      <p:pic>
        <p:nvPicPr>
          <p:cNvPr id="2059" name=""/>
          <p:cNvPicPr>
            <a:picLocks noChangeAspect="1"/>
          </p:cNvPicPr>
          <p:nvPr/>
        </p:nvPicPr>
        <p:blipFill rotWithShape="1">
          <a:blip r:embed="rId3"/>
          <a:srcRect l="17590" t="28770" r="25330" b="37320"/>
          <a:stretch>
            <a:fillRect/>
          </a:stretch>
        </p:blipFill>
        <p:spPr>
          <a:xfrm>
            <a:off x="8387989" y="2980387"/>
            <a:ext cx="3518261" cy="131564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29610" y="111525"/>
            <a:ext cx="304755" cy="5723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endParaRPr lang="ko-KR" altLang="en-US" sz="3200" spc="-300">
              <a:solidFill>
                <a:schemeClr val="tx1">
                  <a:lumMod val="85000"/>
                  <a:lumOff val="15000"/>
                </a:schemeClr>
              </a:solidFill>
              <a:latin typeface="나눔스퀘어 네오 OTF ExtraBold"/>
              <a:ea typeface="나눔스퀘어 네오 OTF ExtraBold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chemeClr val="bg1"/>
                </a:solidFill>
              </a:rPr>
              <a:t>Part 2</a:t>
            </a:r>
            <a:endParaRPr lang="ko-KR" altLang="en-US" sz="1100">
              <a:solidFill>
                <a:schemeClr val="bg1"/>
              </a:solidFill>
            </a:endParaRPr>
          </a:p>
        </p:txBody>
      </p:sp>
      <p:grpSp>
        <p:nvGrpSpPr>
          <p:cNvPr id="1027" name=""/>
          <p:cNvGrpSpPr/>
          <p:nvPr/>
        </p:nvGrpSpPr>
        <p:grpSpPr>
          <a:xfrm rot="0">
            <a:off x="847222" y="1356979"/>
            <a:ext cx="4814667" cy="4576130"/>
            <a:chOff x="0" y="0"/>
            <a:chExt cx="5767168" cy="5583847"/>
          </a:xfrm>
        </p:grpSpPr>
        <p:sp>
          <p:nvSpPr>
            <p:cNvPr id="1028" name=""/>
            <p:cNvSpPr/>
            <p:nvPr/>
          </p:nvSpPr>
          <p:spPr>
            <a:xfrm>
              <a:off x="2236763" y="2377440"/>
              <a:ext cx="3095625" cy="1619250"/>
            </a:xfrm>
            <a:prstGeom prst="rect">
              <a:avLst/>
            </a:prstGeom>
            <a:noFill/>
            <a:ln>
              <a:solidFill>
                <a:schemeClr val="dk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>
              <a:noAutofit/>
            </a:bodyPr>
            <a:lstStyle/>
            <a:p>
              <a:pPr lvl="0">
                <a:defRPr/>
              </a:pPr>
              <a:endParaRPr lang="ko-KR" altLang="end-US"/>
            </a:p>
          </p:txBody>
        </p:sp>
        <p:sp>
          <p:nvSpPr>
            <p:cNvPr id="1029" name=""/>
            <p:cNvSpPr/>
            <p:nvPr/>
          </p:nvSpPr>
          <p:spPr>
            <a:xfrm>
              <a:off x="2236763" y="211015"/>
              <a:ext cx="3095625" cy="1619250"/>
            </a:xfrm>
            <a:prstGeom prst="rect">
              <a:avLst/>
            </a:prstGeom>
            <a:noFill/>
            <a:ln>
              <a:solidFill>
                <a:schemeClr val="dk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>
              <a:noAutofit/>
            </a:bodyPr>
            <a:lstStyle/>
            <a:p>
              <a:pPr lvl="0">
                <a:defRPr/>
              </a:pPr>
              <a:endParaRPr lang="ko-KR" altLang="end-US"/>
            </a:p>
          </p:txBody>
        </p:sp>
        <p:sp>
          <p:nvSpPr>
            <p:cNvPr id="1030" name=""/>
            <p:cNvSpPr/>
            <p:nvPr/>
          </p:nvSpPr>
          <p:spPr>
            <a:xfrm>
              <a:off x="0" y="14067"/>
              <a:ext cx="1466850" cy="4105275"/>
            </a:xfrm>
            <a:prstGeom prst="rect">
              <a:avLst/>
            </a:prstGeom>
            <a:noFill/>
            <a:ln>
              <a:solidFill>
                <a:schemeClr val="dk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>
              <a:noAutofit/>
            </a:bodyPr>
            <a:lstStyle/>
            <a:p>
              <a:pPr lvl="0">
                <a:defRPr/>
              </a:pPr>
              <a:endParaRPr lang="ko-KR" altLang="end-US"/>
            </a:p>
          </p:txBody>
        </p:sp>
        <p:sp>
          <p:nvSpPr>
            <p:cNvPr id="1031" name=""/>
            <p:cNvSpPr/>
            <p:nvPr/>
          </p:nvSpPr>
          <p:spPr>
            <a:xfrm>
              <a:off x="1828800" y="0"/>
              <a:ext cx="3914775" cy="4133850"/>
            </a:xfrm>
            <a:prstGeom prst="rect">
              <a:avLst/>
            </a:prstGeom>
            <a:noFill/>
            <a:ln>
              <a:solidFill>
                <a:schemeClr val="dk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>
              <a:noAutofit/>
            </a:bodyPr>
            <a:lstStyle/>
            <a:p>
              <a:pPr lvl="0">
                <a:defRPr/>
              </a:pPr>
              <a:endParaRPr lang="ko-KR" altLang="end-US"/>
            </a:p>
          </p:txBody>
        </p:sp>
        <p:sp>
          <p:nvSpPr>
            <p:cNvPr id="1032" name=""/>
            <p:cNvSpPr/>
            <p:nvPr/>
          </p:nvSpPr>
          <p:spPr>
            <a:xfrm>
              <a:off x="14068" y="4431323"/>
              <a:ext cx="5753100" cy="1152525"/>
            </a:xfrm>
            <a:prstGeom prst="rect">
              <a:avLst/>
            </a:prstGeom>
            <a:noFill/>
            <a:ln>
              <a:solidFill>
                <a:schemeClr val="dk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>
              <a:noAutofit/>
            </a:bodyPr>
            <a:lstStyle/>
            <a:p>
              <a:pPr lvl="0">
                <a:defRPr/>
              </a:pPr>
              <a:endParaRPr lang="ko-KR" altLang="end-US"/>
            </a:p>
          </p:txBody>
        </p:sp>
        <p:sp>
          <p:nvSpPr>
            <p:cNvPr id="1033" name=""/>
            <p:cNvSpPr/>
            <p:nvPr/>
          </p:nvSpPr>
          <p:spPr>
            <a:xfrm>
              <a:off x="323557" y="28135"/>
              <a:ext cx="752475" cy="342900"/>
            </a:xfrm>
            <a:prstGeom prst="rect">
              <a:avLst/>
            </a:prstGeom>
            <a:noFill/>
            <a:ln>
              <a:noFill/>
              <a:miter/>
            </a:ln>
          </p:spPr>
          <p:txBody>
            <a:bodyPr rot="0" vert="horz" wrap="square" lIns="91440" tIns="45720" rIns="91440" bIns="45720" anchor="t">
              <a:noAutofit/>
            </a:bodyPr>
            <a:lstStyle/>
            <a:p>
              <a:pPr algn="just" latinLnBrk="1">
                <a:lnSpc>
                  <a:spcPct val="107916"/>
                </a:lnSpc>
                <a:spcAft>
                  <a:spcPts val="800"/>
                </a:spcAft>
                <a:defRPr/>
              </a:pPr>
              <a:r>
                <a:rPr lang="en-US" sz="1000" kern="100">
                  <a:latin typeface="맑은 고딕"/>
                  <a:ea typeface="맑은 고딕"/>
                  <a:cs typeface="Arial"/>
                  <a:sym typeface="맑은 고딕"/>
                </a:rPr>
                <a:t>Telegram</a:t>
              </a:r>
              <a:endParaRPr lang="en-US" sz="1000" kern="100">
                <a:latin typeface="맑은 고딕"/>
                <a:ea typeface="맑은 고딕"/>
                <a:cs typeface="Arial"/>
                <a:sym typeface="맑은 고딕"/>
              </a:endParaRPr>
            </a:p>
          </p:txBody>
        </p:sp>
        <p:sp>
          <p:nvSpPr>
            <p:cNvPr id="1034" name=""/>
            <p:cNvSpPr/>
            <p:nvPr/>
          </p:nvSpPr>
          <p:spPr>
            <a:xfrm>
              <a:off x="3108960" y="28135"/>
              <a:ext cx="1143000" cy="342900"/>
            </a:xfrm>
            <a:prstGeom prst="rect">
              <a:avLst/>
            </a:prstGeom>
            <a:solidFill>
              <a:schemeClr val="lt1"/>
            </a:solidFill>
            <a:ln>
              <a:noFill/>
              <a:miter/>
            </a:ln>
          </p:spPr>
          <p:txBody>
            <a:bodyPr rot="0" vert="horz" wrap="square" lIns="91440" tIns="45720" rIns="91440" bIns="45720" anchor="t">
              <a:noAutofit/>
            </a:bodyPr>
            <a:lstStyle/>
            <a:p>
              <a:pPr algn="just" latinLnBrk="1">
                <a:lnSpc>
                  <a:spcPct val="107916"/>
                </a:lnSpc>
                <a:spcAft>
                  <a:spcPts val="800"/>
                </a:spcAft>
                <a:defRPr/>
              </a:pPr>
              <a:r>
                <a:rPr lang="en-US" sz="1000" kern="100">
                  <a:latin typeface="맑은 고딕"/>
                  <a:ea typeface="맑은 고딕"/>
                  <a:cs typeface="Arial"/>
                  <a:sym typeface="맑은 고딕"/>
                </a:rPr>
                <a:t>Telegram Script</a:t>
              </a:r>
              <a:endParaRPr lang="en-US" sz="1000" kern="100">
                <a:latin typeface="맑은 고딕"/>
                <a:ea typeface="맑은 고딕"/>
                <a:cs typeface="Arial"/>
                <a:sym typeface="맑은 고딕"/>
              </a:endParaRPr>
            </a:p>
          </p:txBody>
        </p:sp>
        <p:sp>
          <p:nvSpPr>
            <p:cNvPr id="1035" name=""/>
            <p:cNvSpPr/>
            <p:nvPr/>
          </p:nvSpPr>
          <p:spPr>
            <a:xfrm>
              <a:off x="3108960" y="2180492"/>
              <a:ext cx="1323975" cy="342900"/>
            </a:xfrm>
            <a:prstGeom prst="rect">
              <a:avLst/>
            </a:prstGeom>
            <a:solidFill>
              <a:schemeClr val="lt1"/>
            </a:solidFill>
            <a:ln>
              <a:noFill/>
              <a:miter/>
            </a:ln>
          </p:spPr>
          <p:txBody>
            <a:bodyPr rot="0" vert="horz" wrap="square" lIns="91440" tIns="45720" rIns="91440" bIns="45720" anchor="t">
              <a:noAutofit/>
            </a:bodyPr>
            <a:lstStyle/>
            <a:p>
              <a:pPr algn="just" latinLnBrk="1">
                <a:lnSpc>
                  <a:spcPct val="107916"/>
                </a:lnSpc>
                <a:spcAft>
                  <a:spcPts val="800"/>
                </a:spcAft>
                <a:defRPr/>
              </a:pPr>
              <a:r>
                <a:rPr lang="en-US" sz="1000" kern="100">
                  <a:latin typeface="맑은 고딕"/>
                  <a:ea typeface="맑은 고딕"/>
                  <a:cs typeface="Arial"/>
                  <a:sym typeface="맑은 고딕"/>
                </a:rPr>
                <a:t>Kiwoom API Script</a:t>
              </a:r>
              <a:endParaRPr lang="en-US" sz="1000" kern="100">
                <a:latin typeface="맑은 고딕"/>
                <a:ea typeface="맑은 고딕"/>
                <a:cs typeface="Arial"/>
                <a:sym typeface="맑은 고딕"/>
              </a:endParaRPr>
            </a:p>
          </p:txBody>
        </p:sp>
        <p:sp>
          <p:nvSpPr>
            <p:cNvPr id="1036" name=""/>
            <p:cNvSpPr/>
            <p:nvPr/>
          </p:nvSpPr>
          <p:spPr>
            <a:xfrm>
              <a:off x="84406" y="4459458"/>
              <a:ext cx="1438275" cy="342900"/>
            </a:xfrm>
            <a:prstGeom prst="rect">
              <a:avLst/>
            </a:prstGeom>
            <a:noFill/>
            <a:ln>
              <a:noFill/>
              <a:miter/>
            </a:ln>
          </p:spPr>
          <p:txBody>
            <a:bodyPr rot="0" vert="horz" wrap="square" lIns="91440" tIns="45720" rIns="91440" bIns="45720" anchor="t">
              <a:noAutofit/>
            </a:bodyPr>
            <a:lstStyle/>
            <a:p>
              <a:pPr algn="just" latinLnBrk="1">
                <a:lnSpc>
                  <a:spcPct val="107916"/>
                </a:lnSpc>
                <a:spcAft>
                  <a:spcPts val="800"/>
                </a:spcAft>
                <a:defRPr/>
              </a:pPr>
              <a:r>
                <a:rPr lang="en-US" sz="1000" kern="100">
                  <a:latin typeface="맑은 고딕"/>
                  <a:ea typeface="맑은 고딕"/>
                  <a:cs typeface="Arial"/>
                  <a:sym typeface="맑은 고딕"/>
                </a:rPr>
                <a:t>Kiwoom Open API+</a:t>
              </a:r>
              <a:endParaRPr lang="en-US" sz="1000" kern="100">
                <a:latin typeface="맑은 고딕"/>
                <a:ea typeface="맑은 고딕"/>
                <a:cs typeface="Arial"/>
                <a:sym typeface="맑은 고딕"/>
              </a:endParaRPr>
            </a:p>
          </p:txBody>
        </p:sp>
        <p:sp>
          <p:nvSpPr>
            <p:cNvPr id="1037" name=""/>
            <p:cNvSpPr/>
            <p:nvPr/>
          </p:nvSpPr>
          <p:spPr>
            <a:xfrm>
              <a:off x="70338" y="703383"/>
              <a:ext cx="1295400" cy="809625"/>
            </a:xfrm>
            <a:prstGeom prst="ellipse">
              <a:avLst/>
            </a:prstGeom>
            <a:noFill/>
            <a:ln>
              <a:solidFill>
                <a:schemeClr val="dk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>
              <a:noAutofit/>
            </a:bodyPr>
            <a:lstStyle/>
            <a:p>
              <a:pPr algn="ctr" latinLnBrk="1">
                <a:lnSpc>
                  <a:spcPct val="107916"/>
                </a:lnSpc>
                <a:spcAft>
                  <a:spcPts val="800"/>
                </a:spcAft>
                <a:defRPr/>
              </a:pPr>
              <a:r>
                <a:rPr lang="en-US" sz="1000" kern="100">
                  <a:solidFill>
                    <a:srgbClr val="000000"/>
                  </a:solidFill>
                  <a:latin typeface="맑은 고딕"/>
                  <a:ea typeface="맑은 고딕"/>
                  <a:cs typeface="Arial"/>
                  <a:sym typeface="맑은 고딕"/>
                </a:rPr>
                <a:t>USER</a:t>
              </a:r>
              <a:endParaRPr lang="en-US" sz="1000" kern="100">
                <a:solidFill>
                  <a:srgbClr val="000000"/>
                </a:solidFill>
                <a:latin typeface="맑은 고딕"/>
                <a:ea typeface="맑은 고딕"/>
                <a:cs typeface="Arial"/>
                <a:sym typeface="맑은 고딕"/>
              </a:endParaRPr>
            </a:p>
          </p:txBody>
        </p:sp>
        <p:cxnSp>
          <p:nvCxnSpPr>
            <p:cNvPr id="1038" name=""/>
            <p:cNvCxnSpPr/>
            <p:nvPr/>
          </p:nvCxnSpPr>
          <p:spPr>
            <a:xfrm>
              <a:off x="1167618" y="667043"/>
              <a:ext cx="1781175" cy="0"/>
            </a:xfrm>
            <a:prstGeom prst="straightConnector1">
              <a:avLst/>
            </a:prstGeom>
            <a:ln>
              <a:solidFill>
                <a:schemeClr val="dk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</p:cxnSp>
        <p:sp>
          <p:nvSpPr>
            <p:cNvPr id="1039" name=""/>
            <p:cNvSpPr/>
            <p:nvPr/>
          </p:nvSpPr>
          <p:spPr>
            <a:xfrm>
              <a:off x="1477108" y="647114"/>
              <a:ext cx="914400" cy="342900"/>
            </a:xfrm>
            <a:prstGeom prst="rect">
              <a:avLst/>
            </a:prstGeom>
            <a:noFill/>
            <a:ln>
              <a:noFill/>
              <a:miter/>
            </a:ln>
          </p:spPr>
          <p:txBody>
            <a:bodyPr rot="0" vert="horz" wrap="square" lIns="91440" tIns="45720" rIns="91440" bIns="45720" anchor="t">
              <a:noAutofit/>
            </a:bodyPr>
            <a:lstStyle/>
            <a:p>
              <a:pPr algn="just" latinLnBrk="1">
                <a:lnSpc>
                  <a:spcPct val="107916"/>
                </a:lnSpc>
                <a:spcAft>
                  <a:spcPts val="800"/>
                </a:spcAft>
                <a:defRPr/>
              </a:pPr>
              <a:r>
                <a:rPr lang="en-US" sz="1000" kern="100">
                  <a:latin typeface="맑은 고딕"/>
                  <a:ea typeface="맑은 고딕"/>
                  <a:cs typeface="Arial"/>
                  <a:sym typeface="맑은 고딕"/>
                </a:rPr>
                <a:t>User input</a:t>
              </a:r>
              <a:endParaRPr lang="en-US" sz="1000" kern="100">
                <a:latin typeface="맑은 고딕"/>
                <a:ea typeface="맑은 고딕"/>
                <a:cs typeface="Arial"/>
                <a:sym typeface="맑은 고딕"/>
              </a:endParaRPr>
            </a:p>
          </p:txBody>
        </p:sp>
        <p:sp>
          <p:nvSpPr>
            <p:cNvPr id="1040" name=""/>
            <p:cNvSpPr/>
            <p:nvPr/>
          </p:nvSpPr>
          <p:spPr>
            <a:xfrm>
              <a:off x="3066757" y="717452"/>
              <a:ext cx="1828800" cy="619125"/>
            </a:xfrm>
            <a:prstGeom prst="rect">
              <a:avLst/>
            </a:prstGeom>
            <a:noFill/>
            <a:ln>
              <a:solidFill>
                <a:schemeClr val="dk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>
              <a:noAutofit/>
            </a:bodyPr>
            <a:lstStyle/>
            <a:p>
              <a:pPr algn="ctr" latinLnBrk="1">
                <a:lnSpc>
                  <a:spcPct val="107916"/>
                </a:lnSpc>
                <a:spcAft>
                  <a:spcPts val="800"/>
                </a:spcAft>
                <a:defRPr/>
              </a:pPr>
              <a:r>
                <a:rPr lang="en-US" sz="1000" kern="100">
                  <a:solidFill>
                    <a:srgbClr val="000000"/>
                  </a:solidFill>
                  <a:latin typeface="맑은 고딕"/>
                  <a:ea typeface="맑은 고딕"/>
                  <a:cs typeface="Arial"/>
                  <a:sym typeface="맑은 고딕"/>
                </a:rPr>
                <a:t>Data Parsing</a:t>
              </a:r>
              <a:endParaRPr lang="en-US" sz="1000" kern="100">
                <a:solidFill>
                  <a:srgbClr val="000000"/>
                </a:solidFill>
                <a:latin typeface="맑은 고딕"/>
                <a:ea typeface="맑은 고딕"/>
                <a:cs typeface="Arial"/>
                <a:sym typeface="맑은 고딕"/>
              </a:endParaRPr>
            </a:p>
          </p:txBody>
        </p:sp>
        <p:cxnSp>
          <p:nvCxnSpPr>
            <p:cNvPr id="1041" name=""/>
            <p:cNvCxnSpPr/>
            <p:nvPr/>
          </p:nvCxnSpPr>
          <p:spPr>
            <a:xfrm>
              <a:off x="3916680" y="844061"/>
              <a:ext cx="0" cy="1866900"/>
            </a:xfrm>
            <a:prstGeom prst="straightConnector1">
              <a:avLst/>
            </a:prstGeom>
            <a:ln>
              <a:solidFill>
                <a:schemeClr val="dk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</p:cxnSp>
        <p:sp>
          <p:nvSpPr>
            <p:cNvPr id="1042" name=""/>
            <p:cNvSpPr/>
            <p:nvPr/>
          </p:nvSpPr>
          <p:spPr>
            <a:xfrm>
              <a:off x="3066757" y="2785403"/>
              <a:ext cx="1828800" cy="619125"/>
            </a:xfrm>
            <a:prstGeom prst="rect">
              <a:avLst/>
            </a:prstGeom>
            <a:noFill/>
            <a:ln>
              <a:solidFill>
                <a:schemeClr val="dk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>
              <a:noAutofit/>
            </a:bodyPr>
            <a:lstStyle/>
            <a:p>
              <a:pPr algn="ctr" latinLnBrk="1">
                <a:lnSpc>
                  <a:spcPct val="107916"/>
                </a:lnSpc>
                <a:spcAft>
                  <a:spcPts val="800"/>
                </a:spcAft>
                <a:defRPr/>
              </a:pPr>
              <a:r>
                <a:rPr lang="en-US" sz="1000" kern="100">
                  <a:solidFill>
                    <a:srgbClr val="000000"/>
                  </a:solidFill>
                  <a:latin typeface="맑은 고딕"/>
                  <a:ea typeface="맑은 고딕"/>
                  <a:cs typeface="Arial"/>
                  <a:sym typeface="맑은 고딕"/>
                </a:rPr>
                <a:t>Call TR Function</a:t>
              </a:r>
              <a:endParaRPr lang="en-US" sz="1000" kern="100">
                <a:solidFill>
                  <a:srgbClr val="000000"/>
                </a:solidFill>
                <a:latin typeface="맑은 고딕"/>
                <a:ea typeface="맑은 고딕"/>
                <a:cs typeface="Arial"/>
                <a:sym typeface="맑은 고딕"/>
              </a:endParaRPr>
            </a:p>
          </p:txBody>
        </p:sp>
        <p:sp>
          <p:nvSpPr>
            <p:cNvPr id="1043" name=""/>
            <p:cNvSpPr/>
            <p:nvPr/>
          </p:nvSpPr>
          <p:spPr>
            <a:xfrm>
              <a:off x="2996418" y="4684541"/>
              <a:ext cx="1828800" cy="619125"/>
            </a:xfrm>
            <a:prstGeom prst="rect">
              <a:avLst/>
            </a:prstGeom>
            <a:noFill/>
            <a:ln>
              <a:solidFill>
                <a:schemeClr val="dk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>
              <a:noAutofit/>
            </a:bodyPr>
            <a:lstStyle/>
            <a:p>
              <a:pPr algn="ctr" latinLnBrk="1">
                <a:lnSpc>
                  <a:spcPct val="107916"/>
                </a:lnSpc>
                <a:spcAft>
                  <a:spcPts val="800"/>
                </a:spcAft>
                <a:defRPr/>
              </a:pPr>
              <a:r>
                <a:rPr lang="en-US" sz="1000" kern="100">
                  <a:solidFill>
                    <a:srgbClr val="000000"/>
                  </a:solidFill>
                  <a:latin typeface="맑은 고딕"/>
                  <a:ea typeface="맑은 고딕"/>
                  <a:cs typeface="Arial"/>
                  <a:sym typeface="맑은 고딕"/>
                </a:rPr>
                <a:t>TR Function</a:t>
              </a:r>
              <a:endParaRPr lang="en-US" sz="1000" kern="100">
                <a:solidFill>
                  <a:srgbClr val="000000"/>
                </a:solidFill>
                <a:latin typeface="맑은 고딕"/>
                <a:ea typeface="맑은 고딕"/>
                <a:cs typeface="Arial"/>
                <a:sym typeface="맑은 고딕"/>
              </a:endParaRPr>
            </a:p>
          </p:txBody>
        </p:sp>
        <p:cxnSp>
          <p:nvCxnSpPr>
            <p:cNvPr id="1044" name=""/>
            <p:cNvCxnSpPr/>
            <p:nvPr/>
          </p:nvCxnSpPr>
          <p:spPr>
            <a:xfrm>
              <a:off x="3920783" y="3207434"/>
              <a:ext cx="45720" cy="1609725"/>
            </a:xfrm>
            <a:prstGeom prst="straightConnector1">
              <a:avLst/>
            </a:prstGeom>
            <a:ln>
              <a:solidFill>
                <a:schemeClr val="dk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</p:cxnSp>
        <p:cxnSp>
          <p:nvCxnSpPr>
            <p:cNvPr id="1045" name=""/>
            <p:cNvCxnSpPr/>
            <p:nvPr/>
          </p:nvCxnSpPr>
          <p:spPr>
            <a:xfrm flipV="1">
              <a:off x="3283634" y="825890"/>
              <a:ext cx="0" cy="3857625"/>
            </a:xfrm>
            <a:prstGeom prst="straightConnector1">
              <a:avLst/>
            </a:prstGeom>
            <a:ln>
              <a:solidFill>
                <a:schemeClr val="dk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</p:cxnSp>
        <p:cxnSp>
          <p:nvCxnSpPr>
            <p:cNvPr id="1046" name=""/>
            <p:cNvCxnSpPr/>
            <p:nvPr/>
          </p:nvCxnSpPr>
          <p:spPr>
            <a:xfrm flipH="1">
              <a:off x="1177583" y="878058"/>
              <a:ext cx="2000250" cy="0"/>
            </a:xfrm>
            <a:prstGeom prst="straightConnector1">
              <a:avLst/>
            </a:prstGeom>
            <a:ln>
              <a:solidFill>
                <a:schemeClr val="dk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</p:cxnSp>
        <p:sp>
          <p:nvSpPr>
            <p:cNvPr id="1047" name=""/>
            <p:cNvSpPr/>
            <p:nvPr/>
          </p:nvSpPr>
          <p:spPr>
            <a:xfrm>
              <a:off x="1547446" y="872197"/>
              <a:ext cx="752475" cy="342900"/>
            </a:xfrm>
            <a:prstGeom prst="rect">
              <a:avLst/>
            </a:prstGeom>
            <a:noFill/>
            <a:ln>
              <a:noFill/>
              <a:miter/>
            </a:ln>
          </p:spPr>
          <p:txBody>
            <a:bodyPr rot="0" vert="horz" wrap="square" lIns="91440" tIns="45720" rIns="91440" bIns="45720" anchor="t">
              <a:noAutofit/>
            </a:bodyPr>
            <a:lstStyle/>
            <a:p>
              <a:pPr algn="just" latinLnBrk="1">
                <a:lnSpc>
                  <a:spcPct val="107916"/>
                </a:lnSpc>
                <a:spcAft>
                  <a:spcPts val="800"/>
                </a:spcAft>
                <a:defRPr/>
              </a:pPr>
              <a:r>
                <a:rPr lang="en-US" sz="1000" kern="100">
                  <a:latin typeface="맑은 고딕"/>
                  <a:ea typeface="맑은 고딕"/>
                  <a:cs typeface="Arial"/>
                  <a:sym typeface="맑은 고딕"/>
                </a:rPr>
                <a:t>output</a:t>
              </a:r>
              <a:endParaRPr lang="en-US" sz="1000" kern="100">
                <a:latin typeface="맑은 고딕"/>
                <a:ea typeface="맑은 고딕"/>
                <a:cs typeface="Arial"/>
                <a:sym typeface="맑은 고딕"/>
              </a:endParaRPr>
            </a:p>
          </p:txBody>
        </p:sp>
        <p:sp>
          <p:nvSpPr>
            <p:cNvPr id="1048" name=""/>
            <p:cNvSpPr/>
            <p:nvPr/>
          </p:nvSpPr>
          <p:spPr>
            <a:xfrm>
              <a:off x="3910818" y="1547446"/>
              <a:ext cx="752475" cy="342900"/>
            </a:xfrm>
            <a:prstGeom prst="rect">
              <a:avLst/>
            </a:prstGeom>
            <a:noFill/>
            <a:ln>
              <a:noFill/>
              <a:miter/>
            </a:ln>
          </p:spPr>
          <p:txBody>
            <a:bodyPr rot="0" vert="horz" wrap="square" lIns="91440" tIns="45720" rIns="91440" bIns="45720" anchor="t">
              <a:noAutofit/>
            </a:bodyPr>
            <a:lstStyle/>
            <a:p>
              <a:pPr algn="just" latinLnBrk="1">
                <a:lnSpc>
                  <a:spcPct val="107916"/>
                </a:lnSpc>
                <a:spcAft>
                  <a:spcPts val="800"/>
                </a:spcAft>
                <a:defRPr/>
              </a:pPr>
              <a:r>
                <a:rPr lang="en-US" sz="1000" kern="100">
                  <a:latin typeface="맑은 고딕"/>
                  <a:ea typeface="맑은 고딕"/>
                  <a:cs typeface="Arial"/>
                  <a:sym typeface="맑은 고딕"/>
                </a:rPr>
                <a:t>Text Data</a:t>
              </a:r>
              <a:endParaRPr lang="en-US" sz="1000" kern="100">
                <a:latin typeface="맑은 고딕"/>
                <a:ea typeface="맑은 고딕"/>
                <a:cs typeface="Arial"/>
                <a:sym typeface="맑은 고딕"/>
              </a:endParaRPr>
            </a:p>
          </p:txBody>
        </p:sp>
        <p:sp>
          <p:nvSpPr>
            <p:cNvPr id="1049" name=""/>
            <p:cNvSpPr/>
            <p:nvPr/>
          </p:nvSpPr>
          <p:spPr>
            <a:xfrm>
              <a:off x="2700997" y="3643532"/>
              <a:ext cx="752475" cy="342900"/>
            </a:xfrm>
            <a:prstGeom prst="rect">
              <a:avLst/>
            </a:prstGeom>
            <a:noFill/>
            <a:ln>
              <a:noFill/>
              <a:miter/>
            </a:ln>
          </p:spPr>
          <p:txBody>
            <a:bodyPr rot="0" vert="horz" wrap="square" lIns="91440" tIns="45720" rIns="91440" bIns="45720" anchor="t">
              <a:noAutofit/>
            </a:bodyPr>
            <a:lstStyle/>
            <a:p>
              <a:pPr algn="just" latinLnBrk="1">
                <a:lnSpc>
                  <a:spcPct val="107916"/>
                </a:lnSpc>
                <a:spcAft>
                  <a:spcPts val="800"/>
                </a:spcAft>
                <a:defRPr/>
              </a:pPr>
              <a:r>
                <a:rPr lang="en-US" sz="1000" kern="100">
                  <a:latin typeface="맑은 고딕"/>
                  <a:ea typeface="맑은 고딕"/>
                  <a:cs typeface="Arial"/>
                  <a:sym typeface="맑은 고딕"/>
                </a:rPr>
                <a:t>Output</a:t>
              </a:r>
              <a:endParaRPr lang="en-US" sz="1000" kern="100">
                <a:latin typeface="맑은 고딕"/>
                <a:ea typeface="맑은 고딕"/>
                <a:cs typeface="Arial"/>
                <a:sym typeface="맑은 고딕"/>
              </a:endParaRPr>
            </a:p>
          </p:txBody>
        </p:sp>
      </p:grpSp>
      <p:sp>
        <p:nvSpPr>
          <p:cNvPr id="1050" name=""/>
          <p:cNvSpPr txBox="1"/>
          <p:nvPr/>
        </p:nvSpPr>
        <p:spPr>
          <a:xfrm>
            <a:off x="6500248" y="1813892"/>
            <a:ext cx="5231848" cy="3108628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/>
              <a:t>Telegram-</a:t>
            </a:r>
            <a:r>
              <a:rPr lang="ko-KR" altLang="en-US"/>
              <a:t>텔레그램을 통해 생성한 봇의 메세지 송 	수신과 명령어 등록 수행</a:t>
            </a:r>
            <a:r>
              <a:rPr lang="en-US" altLang="ko-KR"/>
              <a:t>.</a:t>
            </a:r>
            <a:endParaRPr lang="ko-KR" altLang="en-US"/>
          </a:p>
          <a:p>
            <a:pPr>
              <a:defRPr/>
            </a:pPr>
            <a:endParaRPr lang="en-US" altLang="ko-KR"/>
          </a:p>
          <a:p>
            <a:pPr>
              <a:defRPr/>
            </a:pPr>
            <a:r>
              <a:rPr lang="en-US" altLang="ko-KR"/>
              <a:t>Controller-</a:t>
            </a:r>
            <a:r>
              <a:rPr lang="ko-KR" altLang="en-US"/>
              <a:t>텔레그램을 통해 받은 명령어에 맞는 함	수를 수행하고 이를 키움 </a:t>
            </a:r>
            <a:r>
              <a:rPr lang="en-US" altLang="ko-KR"/>
              <a:t>Open Api</a:t>
            </a:r>
            <a:r>
              <a:rPr lang="ko-KR" altLang="en-US"/>
              <a:t>를 사	용하여 데이터를 받아오고 가공하여 </a:t>
            </a:r>
            <a:r>
              <a:rPr lang="en-US" altLang="ko-KR"/>
              <a:t>Bot</a:t>
            </a:r>
            <a:r>
              <a:rPr lang="ko-KR" altLang="en-US"/>
              <a:t>	에 콜백처리를 해줌</a:t>
            </a:r>
            <a:r>
              <a:rPr lang="en-US" altLang="ko-KR"/>
              <a:t>.</a:t>
            </a:r>
            <a:endParaRPr lang="en-US" altLang="ko-KR"/>
          </a:p>
          <a:p>
            <a:pPr>
              <a:defRPr/>
            </a:pPr>
            <a:endParaRPr lang="en-US" altLang="ko-KR"/>
          </a:p>
          <a:p>
            <a:pPr>
              <a:defRPr/>
            </a:pPr>
            <a:r>
              <a:rPr lang="en-US" altLang="ko-KR"/>
              <a:t>Kiwoom-</a:t>
            </a:r>
            <a:r>
              <a:rPr lang="ko-KR" altLang="en-US"/>
              <a:t>봇과 관련없는 키움 </a:t>
            </a:r>
            <a:r>
              <a:rPr lang="en-US" altLang="ko-KR"/>
              <a:t>API</a:t>
            </a:r>
            <a:r>
              <a:rPr lang="ko-KR" altLang="en-US"/>
              <a:t> 실행을 담당하며</a:t>
            </a:r>
            <a:r>
              <a:rPr lang="en-US" altLang="ko-KR"/>
              <a:t>,</a:t>
            </a:r>
            <a:r>
              <a:rPr lang="ko-KR" altLang="en-US"/>
              <a:t> 	주식명 코드 등을 미리 받아와 이를 가공	하여 저장해 놓는 작업을 수행</a:t>
            </a:r>
            <a:endParaRPr lang="ko-KR" altLang="en-US"/>
          </a:p>
        </p:txBody>
      </p:sp>
      <p:sp>
        <p:nvSpPr>
          <p:cNvPr id="1051" name="TextBox 8"/>
          <p:cNvSpPr txBox="1"/>
          <p:nvPr/>
        </p:nvSpPr>
        <p:spPr>
          <a:xfrm>
            <a:off x="329606" y="111525"/>
            <a:ext cx="3143209" cy="5723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200" spc="-300">
                <a:solidFill>
                  <a:schemeClr val="tx1">
                    <a:lumMod val="85000"/>
                    <a:lumOff val="15000"/>
                  </a:schemeClr>
                </a:solidFill>
                <a:latin typeface="나눔스퀘어 네오 OTF ExtraBold"/>
                <a:ea typeface="나눔스퀘어 네오 OTF ExtraBold"/>
              </a:rPr>
              <a:t>프로젝트 아키텍쳐</a:t>
            </a:r>
            <a:endParaRPr lang="ko-KR" altLang="en-US" sz="3200" spc="-300">
              <a:solidFill>
                <a:schemeClr val="tx1">
                  <a:lumMod val="85000"/>
                  <a:lumOff val="15000"/>
                </a:schemeClr>
              </a:solidFill>
              <a:latin typeface="나눔스퀘어 네오 OTF ExtraBold"/>
              <a:ea typeface="나눔스퀘어 네오 OTF Extra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29609" y="111525"/>
            <a:ext cx="2066880" cy="5723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200" spc="-300">
                <a:solidFill>
                  <a:schemeClr val="tx1">
                    <a:lumMod val="85000"/>
                    <a:lumOff val="15000"/>
                  </a:schemeClr>
                </a:solidFill>
                <a:latin typeface="나눔스퀘어 네오 OTF ExtraBold"/>
                <a:ea typeface="나눔스퀘어 네오 OTF ExtraBold"/>
              </a:rPr>
              <a:t>텔레그램 봇</a:t>
            </a:r>
            <a:endParaRPr lang="ko-KR" altLang="en-US" sz="3200" spc="-300">
              <a:solidFill>
                <a:schemeClr val="tx1">
                  <a:lumMod val="85000"/>
                  <a:lumOff val="15000"/>
                </a:schemeClr>
              </a:solidFill>
              <a:latin typeface="나눔스퀘어 네오 OTF ExtraBold"/>
              <a:ea typeface="나눔스퀘어 네오 OTF ExtraBold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chemeClr val="bg1"/>
                </a:solidFill>
              </a:rPr>
              <a:t>Part 2</a:t>
            </a:r>
            <a:endParaRPr lang="ko-KR" altLang="en-US" sz="110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66211" y="4438098"/>
            <a:ext cx="29348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>
                <a:latin typeface="나눔스퀘어 네오 OTF Bold"/>
                <a:ea typeface="나눔스퀘어 네오 OTF Bold"/>
              </a:rPr>
              <a:t>Bot Father</a:t>
            </a:r>
            <a:r>
              <a:rPr lang="ko-KR" altLang="en-US">
                <a:latin typeface="나눔스퀘어 네오 OTF Bold"/>
                <a:ea typeface="나눔스퀘어 네오 OTF Bold"/>
              </a:rPr>
              <a:t>를 통한 </a:t>
            </a:r>
            <a:r>
              <a:rPr lang="en-US" altLang="ko-KR">
                <a:latin typeface="나눔스퀘어 네오 OTF Bold"/>
                <a:ea typeface="나눔스퀘어 네오 OTF Bold"/>
              </a:rPr>
              <a:t>Bot </a:t>
            </a:r>
            <a:r>
              <a:rPr lang="ko-KR" altLang="en-US">
                <a:latin typeface="나눔스퀘어 네오 OTF Bold"/>
                <a:ea typeface="나눔스퀘어 네오 OTF Bold"/>
              </a:rPr>
              <a:t>생성</a:t>
            </a:r>
            <a:endParaRPr lang="ko-KR" altLang="en-US">
              <a:latin typeface="나눔스퀘어 네오 OTF Bold"/>
              <a:ea typeface="나눔스퀘어 네오 OTF Bold"/>
            </a:endParaRPr>
          </a:p>
        </p:txBody>
      </p:sp>
      <p:pic>
        <p:nvPicPr>
          <p:cNvPr id="19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30392" y="2001129"/>
            <a:ext cx="2916145" cy="2187109"/>
          </a:xfrm>
          <a:prstGeom prst="rect">
            <a:avLst/>
          </a:prstGeom>
        </p:spPr>
      </p:pic>
      <p:sp>
        <p:nvSpPr>
          <p:cNvPr id="20" name=""/>
          <p:cNvSpPr/>
          <p:nvPr/>
        </p:nvSpPr>
        <p:spPr>
          <a:xfrm>
            <a:off x="4573850" y="3270251"/>
            <a:ext cx="1569774" cy="855868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4e5b2"/>
          </a:solidFill>
          <a:ln>
            <a:solidFill>
              <a:srgbClr val="f4e5b2"/>
            </a:solidFill>
            <a:headEnd w="med" len="med"/>
            <a:tailEnd w="med" len="med"/>
          </a:ln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>
              <a:ln w="6350" cap="flat" cmpd="sng" algn="ctr">
                <a:solidFill>
                  <a:schemeClr val="accent1"/>
                </a:solidFill>
                <a:prstDash val="solid"/>
                <a:miter/>
                <a:headEnd w="med" len="med"/>
                <a:tailEnd w="med" len="med"/>
              </a:ln>
              <a:pattFill prst="dotGrid">
                <a:fgClr>
                  <a:schemeClr val="accent1"/>
                </a:fgClr>
                <a:bgClr>
                  <a:schemeClr val="bg1"/>
                </a:bgClr>
              </a:pattFill>
              <a:effectLst>
                <a:glow rad="127000">
                  <a:schemeClr val="accent1">
                    <a:satMod val="175000"/>
                    <a:alpha val="50000"/>
                  </a:schemeClr>
                </a:glow>
              </a:effectLst>
            </a:endParaRPr>
          </a:p>
        </p:txBody>
      </p:sp>
      <p:sp>
        <p:nvSpPr>
          <p:cNvPr id="21" name=""/>
          <p:cNvSpPr txBox="1"/>
          <p:nvPr/>
        </p:nvSpPr>
        <p:spPr>
          <a:xfrm>
            <a:off x="4415791" y="2842315"/>
            <a:ext cx="1680209" cy="367085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defRPr/>
            </a:pPr>
            <a:r>
              <a:rPr xmlns:mc="http://schemas.openxmlformats.org/markup-compatibility/2006" xmlns:hp="http://schemas.haansoft.com/office/presentation/8.0" lang="en-US" altLang="ko-KR" mc:Ignorable="hp" hp:hslEmbossed="0">
                <a:ln w="12700" cap="flat" cmpd="sng" algn="ctr">
                  <a:gradFill flip="xy" rotWithShape="1">
                    <a:gsLst>
                      <a:gs pos="0">
                        <a:schemeClr val="tx1"/>
                      </a:gs>
                      <a:gs pos="100000">
                        <a:schemeClr val="accent3"/>
                      </a:gs>
                    </a:gsLst>
                    <a:lin ang="5400000" scaled="0"/>
                    <a:tileRect/>
                  </a:gradFill>
                  <a:prstDash val="solid"/>
                  <a:round/>
                  <a:headEnd w="med" len="med"/>
                  <a:tailEnd w="med" len="med"/>
                </a:ln>
                <a:solidFill>
                  <a:schemeClr val="bg1"/>
                </a:solidFill>
                <a:effectLst>
                  <a:outerShdw blurRad="63500" dist="31750" dir="16200000" rotWithShape="0">
                    <a:schemeClr val="tx1"/>
                  </a:outerShdw>
                </a:effectLst>
              </a:rPr>
              <a:t>TOKEN</a:t>
            </a:r>
            <a:endParaRPr xmlns:mc="http://schemas.openxmlformats.org/markup-compatibility/2006" xmlns:hp="http://schemas.haansoft.com/office/presentation/8.0" lang="en-US" altLang="ko-KR" mc:Ignorable="hp" hp:hslEmbossed="0">
              <a:ln w="12700" cap="flat" cmpd="sng" algn="ctr">
                <a:gradFill flip="xy" rotWithShape="1">
                  <a:gsLst>
                    <a:gs pos="0">
                      <a:schemeClr val="tx1"/>
                    </a:gs>
                    <a:gs pos="100000">
                      <a:schemeClr val="accent3"/>
                    </a:gs>
                  </a:gsLst>
                  <a:lin ang="5400000" scaled="0"/>
                  <a:tileRect/>
                </a:gradFill>
                <a:prstDash val="solid"/>
                <a:round/>
                <a:headEnd w="med" len="med"/>
                <a:tailEnd w="med" len="med"/>
              </a:ln>
              <a:solidFill>
                <a:schemeClr val="bg1"/>
              </a:solidFill>
              <a:effectLst>
                <a:outerShdw blurRad="63500" dist="31750" dir="16200000" rotWithShape="0">
                  <a:schemeClr val="tx1"/>
                </a:outerShdw>
              </a:effectLst>
            </a:endParaRPr>
          </a:p>
        </p:txBody>
      </p:sp>
      <p:pic>
        <p:nvPicPr>
          <p:cNvPr id="22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526972" y="1273864"/>
            <a:ext cx="4991100" cy="1727200"/>
          </a:xfrm>
          <a:prstGeom prst="rect">
            <a:avLst/>
          </a:prstGeom>
        </p:spPr>
      </p:pic>
      <p:pic>
        <p:nvPicPr>
          <p:cNvPr id="23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523936" y="3070087"/>
            <a:ext cx="5050461" cy="28978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29609" y="111525"/>
            <a:ext cx="3219405" cy="5723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200" spc="-300">
                <a:solidFill>
                  <a:schemeClr val="tx1">
                    <a:lumMod val="85000"/>
                    <a:lumOff val="15000"/>
                  </a:schemeClr>
                </a:solidFill>
                <a:latin typeface="나눔스퀘어 네오 OTF ExtraBold"/>
                <a:ea typeface="나눔스퀘어 네오 OTF ExtraBold"/>
              </a:rPr>
              <a:t>Kiwoom Open  API+</a:t>
            </a:r>
            <a:endParaRPr lang="en-US" altLang="ko-KR" sz="3200" spc="-300">
              <a:solidFill>
                <a:schemeClr val="tx1">
                  <a:lumMod val="85000"/>
                  <a:lumOff val="15000"/>
                </a:schemeClr>
              </a:solidFill>
              <a:latin typeface="나눔스퀘어 네오 OTF ExtraBold"/>
              <a:ea typeface="나눔스퀘어 네오 OTF ExtraBold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chemeClr val="bg1"/>
                </a:solidFill>
              </a:rPr>
              <a:t>Part 2</a:t>
            </a:r>
            <a:endParaRPr lang="ko-KR" altLang="en-US" sz="1100">
              <a:solidFill>
                <a:schemeClr val="bg1"/>
              </a:solidFill>
            </a:endParaRPr>
          </a:p>
        </p:txBody>
      </p:sp>
      <p:pic>
        <p:nvPicPr>
          <p:cNvPr id="16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33655" y="1766957"/>
            <a:ext cx="4679962" cy="3324085"/>
          </a:xfrm>
          <a:prstGeom prst="rect">
            <a:avLst/>
          </a:prstGeom>
        </p:spPr>
      </p:pic>
      <p:sp>
        <p:nvSpPr>
          <p:cNvPr id="17" name=""/>
          <p:cNvSpPr txBox="1"/>
          <p:nvPr/>
        </p:nvSpPr>
        <p:spPr>
          <a:xfrm>
            <a:off x="1931007" y="5409925"/>
            <a:ext cx="3009347" cy="364600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defRPr/>
            </a:pPr>
            <a:r>
              <a:rPr lang="en-US" altLang="ko-KR"/>
              <a:t>KOA Studio</a:t>
            </a:r>
            <a:endParaRPr lang="en-US" altLang="ko-KR"/>
          </a:p>
        </p:txBody>
      </p:sp>
      <p:pic>
        <p:nvPicPr>
          <p:cNvPr id="18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487221" y="869674"/>
            <a:ext cx="3425181" cy="5118652"/>
          </a:xfrm>
          <a:prstGeom prst="rect">
            <a:avLst/>
          </a:prstGeom>
        </p:spPr>
      </p:pic>
      <p:sp>
        <p:nvSpPr>
          <p:cNvPr id="19" name=""/>
          <p:cNvSpPr txBox="1"/>
          <p:nvPr/>
        </p:nvSpPr>
        <p:spPr>
          <a:xfrm>
            <a:off x="7605146" y="6073086"/>
            <a:ext cx="3009347" cy="3646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/>
              <a:t>개발 가이드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29609" y="111525"/>
            <a:ext cx="3219405" cy="5723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200" spc="-300">
                <a:solidFill>
                  <a:schemeClr val="tx1">
                    <a:lumMod val="85000"/>
                    <a:lumOff val="15000"/>
                  </a:schemeClr>
                </a:solidFill>
                <a:latin typeface="나눔스퀘어 네오 OTF ExtraBold"/>
                <a:ea typeface="나눔스퀘어 네오 OTF ExtraBold"/>
              </a:rPr>
              <a:t>Kiwoom Open  API+</a:t>
            </a:r>
            <a:endParaRPr lang="en-US" altLang="ko-KR" sz="3200" spc="-300">
              <a:solidFill>
                <a:schemeClr val="tx1">
                  <a:lumMod val="85000"/>
                  <a:lumOff val="15000"/>
                </a:schemeClr>
              </a:solidFill>
              <a:latin typeface="나눔스퀘어 네오 OTF ExtraBold"/>
              <a:ea typeface="나눔스퀘어 네오 OTF ExtraBold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chemeClr val="bg1"/>
                </a:solidFill>
              </a:rPr>
              <a:t>Part 2</a:t>
            </a:r>
            <a:endParaRPr lang="ko-KR" altLang="en-US" sz="1100">
              <a:solidFill>
                <a:schemeClr val="bg1"/>
              </a:solidFill>
            </a:endParaRPr>
          </a:p>
        </p:txBody>
      </p:sp>
      <p:graphicFrame>
        <p:nvGraphicFramePr>
          <p:cNvPr id="20" name=""/>
          <p:cNvGraphicFramePr>
            <a:graphicFrameLocks noGrp="1"/>
          </p:cNvGraphicFramePr>
          <p:nvPr/>
        </p:nvGraphicFramePr>
        <p:xfrm>
          <a:off x="1880151" y="1945640"/>
          <a:ext cx="8133080" cy="1854200"/>
        </p:xfrm>
        <a:graphic>
          <a:graphicData uri="http://schemas.openxmlformats.org/drawingml/2006/table">
            <a:tbl>
              <a:tblPr firstRow="1" bandRow="1">
                <a:tableStyleId>{08D0585D-BEE6-471C-A8B9-D2DDCAC283FB}</a:tableStyleId>
              </a:tblPr>
              <a:tblGrid>
                <a:gridCol w="4064000"/>
                <a:gridCol w="4069080"/>
              </a:tblGrid>
              <a:tr h="370840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/>
                        <a:t>함수 명</a:t>
                      </a: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/>
                        <a:t>사용 설명</a:t>
                      </a:r>
                      <a:endParaRPr lang="ko-KR" altLang="en-US"/>
                    </a:p>
                  </a:txBody>
                  <a:tcPr marL="91440" marR="91440"/>
                </a:tc>
              </a:tr>
              <a:tr h="370840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ko-KR" altLang="en-US"/>
                        <a:t>GetCommRealData</a:t>
                      </a: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ko-KR" altLang="en-US"/>
                        <a:t>실시간 시세 데이터 반환</a:t>
                      </a:r>
                      <a:endParaRPr lang="ko-KR" altLang="en-US"/>
                    </a:p>
                  </a:txBody>
                  <a:tcPr marL="91440" marR="91440"/>
                </a:tc>
              </a:tr>
              <a:tr h="370840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ko-KR" altLang="en-US"/>
                        <a:t>GetConditionNameList</a:t>
                      </a: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ko-KR" altLang="en-US"/>
                        <a:t>조건검색 조건명 리스트를 받아옴</a:t>
                      </a:r>
                      <a:endParaRPr lang="ko-KR" altLang="en-US"/>
                    </a:p>
                  </a:txBody>
                  <a:tcPr marL="91440" marR="91440"/>
                </a:tc>
              </a:tr>
              <a:tr h="370840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ko-KR" altLang="en-US"/>
                        <a:t>OnReceiveTrCondition</a:t>
                      </a: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ko-KR" altLang="en-US"/>
                        <a:t>조건검색 조회응답</a:t>
                      </a:r>
                      <a:endParaRPr lang="ko-KR" altLang="en-US"/>
                    </a:p>
                  </a:txBody>
                  <a:tcPr marL="91440" marR="91440"/>
                </a:tc>
              </a:tr>
              <a:tr h="370840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ko-KR" altLang="en-US"/>
                        <a:t>SendCondition</a:t>
                      </a: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ko-KR" altLang="en-US"/>
                        <a:t>조건검색 종목조회TR송신</a:t>
                      </a:r>
                      <a:endParaRPr lang="ko-KR" altLang="en-US"/>
                    </a:p>
                  </a:txBody>
                  <a:tcPr marL="91440" marR="91440"/>
                </a:tc>
              </a:tr>
            </a:tbl>
          </a:graphicData>
        </a:graphic>
      </p:graphicFrame>
      <p:grpSp>
        <p:nvGrpSpPr>
          <p:cNvPr id="24" name=""/>
          <p:cNvGrpSpPr/>
          <p:nvPr/>
        </p:nvGrpSpPr>
        <p:grpSpPr>
          <a:xfrm rot="0">
            <a:off x="5087896" y="5061502"/>
            <a:ext cx="2016207" cy="412888"/>
            <a:chOff x="3984542" y="4605959"/>
            <a:chExt cx="2016207" cy="412888"/>
          </a:xfrm>
        </p:grpSpPr>
        <p:sp>
          <p:nvSpPr>
            <p:cNvPr id="21" name=""/>
            <p:cNvSpPr/>
            <p:nvPr/>
          </p:nvSpPr>
          <p:spPr>
            <a:xfrm>
              <a:off x="3984542" y="4605959"/>
              <a:ext cx="400326" cy="400326"/>
            </a:xfrm>
            <a:prstGeom prst="ellipse">
              <a:avLst/>
            </a:prstGeom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2" name=""/>
            <p:cNvSpPr/>
            <p:nvPr/>
          </p:nvSpPr>
          <p:spPr>
            <a:xfrm>
              <a:off x="4812389" y="4617003"/>
              <a:ext cx="400326" cy="400326"/>
            </a:xfrm>
            <a:prstGeom prst="ellipse">
              <a:avLst/>
            </a:prstGeom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3" name=""/>
            <p:cNvSpPr/>
            <p:nvPr/>
          </p:nvSpPr>
          <p:spPr>
            <a:xfrm>
              <a:off x="5600423" y="4618521"/>
              <a:ext cx="400326" cy="400326"/>
            </a:xfrm>
            <a:prstGeom prst="ellipse">
              <a:avLst/>
            </a:prstGeom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29610" y="111525"/>
            <a:ext cx="1600155" cy="5723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200" spc="-300">
                <a:solidFill>
                  <a:schemeClr val="tx1">
                    <a:lumMod val="85000"/>
                    <a:lumOff val="15000"/>
                  </a:schemeClr>
                </a:solidFill>
                <a:latin typeface="나눔스퀘어 네오 OTF ExtraBold"/>
                <a:ea typeface="나눔스퀘어 네오 OTF ExtraBold"/>
              </a:rPr>
              <a:t>Controller</a:t>
            </a:r>
            <a:endParaRPr lang="en-US" altLang="ko-KR" sz="3200" spc="-300">
              <a:solidFill>
                <a:schemeClr val="tx1">
                  <a:lumMod val="85000"/>
                  <a:lumOff val="15000"/>
                </a:schemeClr>
              </a:solidFill>
              <a:latin typeface="나눔스퀘어 네오 OTF ExtraBold"/>
              <a:ea typeface="나눔스퀘어 네오 OTF ExtraBold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chemeClr val="bg1"/>
                </a:solidFill>
              </a:rPr>
              <a:t>Part 2</a:t>
            </a:r>
            <a:endParaRPr lang="ko-KR" altLang="en-US" sz="1100">
              <a:solidFill>
                <a:schemeClr val="bg1"/>
              </a:solidFill>
            </a:endParaRPr>
          </a:p>
        </p:txBody>
      </p:sp>
      <p:grpSp>
        <p:nvGrpSpPr>
          <p:cNvPr id="27" name=""/>
          <p:cNvGrpSpPr/>
          <p:nvPr/>
        </p:nvGrpSpPr>
        <p:grpSpPr>
          <a:xfrm rot="0">
            <a:off x="578438" y="2252662"/>
            <a:ext cx="7071917" cy="3281839"/>
            <a:chOff x="616537" y="2071687"/>
            <a:chExt cx="8036324" cy="3841433"/>
          </a:xfrm>
        </p:grpSpPr>
        <p:pic>
          <p:nvPicPr>
            <p:cNvPr id="17" name="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616537" y="2715064"/>
              <a:ext cx="1903828" cy="1427871"/>
            </a:xfrm>
            <a:prstGeom prst="rect">
              <a:avLst/>
            </a:prstGeom>
          </p:spPr>
        </p:pic>
        <p:grpSp>
          <p:nvGrpSpPr>
            <p:cNvPr id="20" name=""/>
            <p:cNvGrpSpPr>
              <a:grpSpLocks noChangeAspect="1"/>
            </p:cNvGrpSpPr>
            <p:nvPr/>
          </p:nvGrpSpPr>
          <p:grpSpPr>
            <a:xfrm rot="0">
              <a:off x="3031767" y="2966554"/>
              <a:ext cx="1504673" cy="924891"/>
              <a:chOff x="3546117" y="2966554"/>
              <a:chExt cx="1504673" cy="924891"/>
            </a:xfrm>
          </p:grpSpPr>
          <p:sp>
            <p:nvSpPr>
              <p:cNvPr id="18" name=""/>
              <p:cNvSpPr/>
              <p:nvPr/>
            </p:nvSpPr>
            <p:spPr>
              <a:xfrm>
                <a:off x="3546117" y="2966554"/>
                <a:ext cx="1504673" cy="924891"/>
              </a:xfrm>
              <a:prstGeom prst="rect">
                <a:avLst/>
              </a:prstGeom>
              <a:solidFill>
                <a:srgbClr val="f4e5b2"/>
              </a:solidFill>
              <a:ln w="28575">
                <a:solidFill>
                  <a:schemeClr val="accent1">
                    <a:shade val="20000"/>
                  </a:schemeClr>
                </a:solidFill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algn="ctr">
                  <a:defRPr/>
                </a:pPr>
                <a:endParaRPr lang="en-US" altLang="ko-KR"/>
              </a:p>
            </p:txBody>
          </p:sp>
          <p:sp>
            <p:nvSpPr>
              <p:cNvPr id="19" name=""/>
              <p:cNvSpPr/>
              <p:nvPr/>
            </p:nvSpPr>
            <p:spPr>
              <a:xfrm rot="10820909">
                <a:off x="3547727" y="2972858"/>
                <a:ext cx="1492250" cy="465667"/>
              </a:xfrm>
              <a:prstGeom prst="triangle">
                <a:avLst>
                  <a:gd name="adj" fmla="val 50000"/>
                </a:avLst>
              </a:prstGeom>
              <a:solidFill>
                <a:srgbClr val="f4e5b2"/>
              </a:solidFill>
              <a:ln w="28575">
                <a:solidFill>
                  <a:schemeClr val="accent1">
                    <a:shade val="20000"/>
                  </a:schemeClr>
                </a:solidFill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algn="ctr">
                  <a:defRPr/>
                </a:pPr>
                <a:endParaRPr lang="en-US" altLang="ko-KR"/>
              </a:p>
            </p:txBody>
          </p:sp>
        </p:grpSp>
        <p:sp>
          <p:nvSpPr>
            <p:cNvPr id="21" name=""/>
            <p:cNvSpPr txBox="1">
              <a:spLocks noChangeAspect="1"/>
            </p:cNvSpPr>
            <p:nvPr/>
          </p:nvSpPr>
          <p:spPr>
            <a:xfrm>
              <a:off x="3118837" y="3438523"/>
              <a:ext cx="1321593" cy="420369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algn="ctr">
                <a:defRPr/>
              </a:pPr>
              <a:r>
                <a:rPr lang="en-US" altLang="ko-KR"/>
                <a:t>Message</a:t>
              </a:r>
              <a:endParaRPr lang="en-US" altLang="ko-KR"/>
            </a:p>
          </p:txBody>
        </p:sp>
        <p:sp>
          <p:nvSpPr>
            <p:cNvPr id="22" name=""/>
            <p:cNvSpPr txBox="1">
              <a:spLocks noChangeAspect="1"/>
            </p:cNvSpPr>
            <p:nvPr/>
          </p:nvSpPr>
          <p:spPr>
            <a:xfrm>
              <a:off x="3078355" y="4181473"/>
              <a:ext cx="1416844" cy="2029885"/>
            </a:xfrm>
            <a:prstGeom prst="rect">
              <a:avLst/>
            </a:prstGeom>
            <a:solidFill>
              <a:srgbClr val="f4e5b2"/>
            </a:solidFill>
          </p:spPr>
          <p:txBody>
            <a:bodyPr wrap="square">
              <a:spAutoFit/>
            </a:bodyPr>
            <a:p>
              <a:pPr>
                <a:defRPr/>
              </a:pPr>
              <a:r>
                <a:rPr lang="en-US" altLang="ko-KR"/>
                <a:t>/start</a:t>
              </a:r>
              <a:endParaRPr lang="en-US" altLang="ko-KR"/>
            </a:p>
            <a:p>
              <a:pPr>
                <a:defRPr/>
              </a:pPr>
              <a:r>
                <a:rPr lang="en-US" altLang="ko-KR"/>
                <a:t>/help</a:t>
              </a:r>
              <a:endParaRPr lang="en-US" altLang="ko-KR"/>
            </a:p>
            <a:p>
              <a:pPr>
                <a:defRPr/>
              </a:pPr>
              <a:r>
                <a:rPr lang="en-US" altLang="ko-KR"/>
                <a:t>/info</a:t>
              </a:r>
              <a:endParaRPr lang="en-US" altLang="ko-KR"/>
            </a:p>
            <a:p>
              <a:pPr>
                <a:defRPr/>
              </a:pPr>
              <a:r>
                <a:rPr lang="en-US" altLang="ko-KR"/>
                <a:t>/news</a:t>
              </a:r>
              <a:endParaRPr lang="en-US" altLang="ko-KR"/>
            </a:p>
            <a:p>
              <a:pPr>
                <a:defRPr/>
              </a:pPr>
              <a:r>
                <a:rPr lang="en-US" altLang="ko-KR"/>
                <a:t>/search</a:t>
              </a:r>
              <a:endParaRPr lang="en-US" altLang="ko-KR"/>
            </a:p>
            <a:p>
              <a:pPr>
                <a:defRPr/>
              </a:pPr>
              <a:r>
                <a:rPr lang="en-US" altLang="ko-KR"/>
                <a:t>/Alarm</a:t>
              </a:r>
              <a:endParaRPr lang="en-US" altLang="ko-KR"/>
            </a:p>
          </p:txBody>
        </p:sp>
        <p:sp>
          <p:nvSpPr>
            <p:cNvPr id="23" name=""/>
            <p:cNvSpPr>
              <a:spLocks noChangeAspect="1"/>
            </p:cNvSpPr>
            <p:nvPr/>
          </p:nvSpPr>
          <p:spPr>
            <a:xfrm>
              <a:off x="5050031" y="3429000"/>
              <a:ext cx="1023937" cy="607218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c0cdef"/>
            </a:solidFill>
            <a:ln>
              <a:solidFill>
                <a:srgbClr val="c0cdef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en-US" altLang="ko-KR"/>
            </a:p>
          </p:txBody>
        </p:sp>
        <p:sp>
          <p:nvSpPr>
            <p:cNvPr id="24" name=""/>
            <p:cNvSpPr txBox="1">
              <a:spLocks noChangeAspect="1"/>
            </p:cNvSpPr>
            <p:nvPr/>
          </p:nvSpPr>
          <p:spPr>
            <a:xfrm>
              <a:off x="6800250" y="2071686"/>
              <a:ext cx="1690688" cy="427013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>
                <a:defRPr/>
              </a:pPr>
              <a:r>
                <a:rPr lang="en-US" altLang="ko-KR"/>
                <a:t>Controller.py</a:t>
              </a:r>
              <a:endParaRPr lang="en-US" altLang="ko-KR"/>
            </a:p>
          </p:txBody>
        </p:sp>
        <p:sp>
          <p:nvSpPr>
            <p:cNvPr id="25" name=""/>
            <p:cNvSpPr>
              <a:spLocks noChangeAspect="1"/>
            </p:cNvSpPr>
            <p:nvPr/>
          </p:nvSpPr>
          <p:spPr>
            <a:xfrm>
              <a:off x="6485925" y="2466975"/>
              <a:ext cx="2166937" cy="3000374"/>
            </a:xfrm>
            <a:prstGeom prst="rect">
              <a:avLst/>
            </a:prstGeom>
            <a:solidFill>
              <a:srgbClr val="c0cdef"/>
            </a:solidFill>
            <a:ln>
              <a:solidFill>
                <a:srgbClr val="c0cdef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en-US" altLang="ko-KR"/>
            </a:p>
          </p:txBody>
        </p:sp>
        <p:sp>
          <p:nvSpPr>
            <p:cNvPr id="26" name=""/>
            <p:cNvSpPr txBox="1">
              <a:spLocks noChangeAspect="1"/>
            </p:cNvSpPr>
            <p:nvPr/>
          </p:nvSpPr>
          <p:spPr>
            <a:xfrm>
              <a:off x="6609750" y="3276598"/>
              <a:ext cx="1964530" cy="1385031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algn="ctr">
                <a:defRPr/>
              </a:pPr>
              <a:r>
                <a:rPr lang="en-US" altLang="ko-KR"/>
                <a:t>Bring_info</a:t>
              </a:r>
              <a:endParaRPr lang="en-US" altLang="ko-KR"/>
            </a:p>
            <a:p>
              <a:pPr algn="ctr">
                <a:defRPr/>
              </a:pPr>
              <a:r>
                <a:rPr lang="en-US" altLang="ko-KR"/>
                <a:t>Bring_news</a:t>
              </a:r>
              <a:endParaRPr lang="en-US" altLang="ko-KR"/>
            </a:p>
            <a:p>
              <a:pPr algn="ctr">
                <a:defRPr/>
              </a:pPr>
              <a:r>
                <a:rPr lang="en-US" altLang="ko-KR"/>
                <a:t>Set_Alarm</a:t>
              </a:r>
              <a:endParaRPr lang="en-US" altLang="ko-KR"/>
            </a:p>
            <a:p>
              <a:pPr algn="ctr">
                <a:defRPr/>
              </a:pPr>
              <a:r>
                <a:rPr lang="en-US" altLang="ko-KR"/>
                <a:t>Search_info</a:t>
              </a:r>
              <a:endParaRPr lang="en-US" altLang="ko-KR"/>
            </a:p>
          </p:txBody>
        </p:sp>
      </p:grpSp>
      <p:pic>
        <p:nvPicPr>
          <p:cNvPr id="28" name=""/>
          <p:cNvPicPr>
            <a:picLocks noChangeAspect="1"/>
          </p:cNvPicPr>
          <p:nvPr/>
        </p:nvPicPr>
        <p:blipFill rotWithShape="1">
          <a:blip r:embed="rId3"/>
          <a:srcRect l="17590" t="28770" r="25330" b="37320"/>
          <a:stretch>
            <a:fillRect/>
          </a:stretch>
        </p:blipFill>
        <p:spPr>
          <a:xfrm>
            <a:off x="8792802" y="3133725"/>
            <a:ext cx="3149166" cy="1177621"/>
          </a:xfrm>
          <a:prstGeom prst="rect">
            <a:avLst/>
          </a:prstGeom>
        </p:spPr>
      </p:pic>
      <p:sp>
        <p:nvSpPr>
          <p:cNvPr id="29" name=""/>
          <p:cNvSpPr/>
          <p:nvPr/>
        </p:nvSpPr>
        <p:spPr>
          <a:xfrm>
            <a:off x="7867050" y="3505199"/>
            <a:ext cx="833437" cy="440531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c0cdef"/>
          </a:solidFill>
          <a:ln>
            <a:solidFill>
              <a:srgbClr val="c0cdef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en-US" altLang="ko-K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29608" y="111525"/>
            <a:ext cx="1800182" cy="5723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200" spc="-300">
                <a:solidFill>
                  <a:schemeClr val="tx1">
                    <a:lumMod val="85000"/>
                    <a:lumOff val="15000"/>
                  </a:schemeClr>
                </a:solidFill>
                <a:latin typeface="나눔스퀘어 네오 OTF ExtraBold"/>
                <a:ea typeface="나눔스퀘어 네오 OTF ExtraBold"/>
              </a:rPr>
              <a:t>/Start, /help</a:t>
            </a:r>
            <a:endParaRPr lang="en-US" altLang="ko-KR" sz="3200" spc="-300">
              <a:solidFill>
                <a:schemeClr val="tx1">
                  <a:lumMod val="85000"/>
                  <a:lumOff val="15000"/>
                </a:schemeClr>
              </a:solidFill>
              <a:latin typeface="나눔스퀘어 네오 OTF ExtraBold"/>
              <a:ea typeface="나눔스퀘어 네오 OTF ExtraBold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chemeClr val="bg1"/>
                </a:solidFill>
              </a:rPr>
              <a:t>Part 2</a:t>
            </a:r>
            <a:endParaRPr lang="ko-KR" altLang="en-US" sz="110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858616" y="5227247"/>
            <a:ext cx="25049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>
                <a:latin typeface="나눔스퀘어 네오 OTF Bold"/>
                <a:ea typeface="나눔스퀘어 네오 OTF Bold"/>
              </a:rPr>
              <a:t>/start</a:t>
            </a:r>
            <a:endParaRPr lang="en-US" altLang="ko-KR">
              <a:latin typeface="나눔스퀘어 네오 OTF Bold"/>
              <a:ea typeface="나눔스퀘어 네오 OTF Bold"/>
            </a:endParaRPr>
          </a:p>
        </p:txBody>
      </p:sp>
      <p:pic>
        <p:nvPicPr>
          <p:cNvPr id="16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11971" y="2771085"/>
            <a:ext cx="4991100" cy="2171700"/>
          </a:xfrm>
          <a:prstGeom prst="rect">
            <a:avLst/>
          </a:prstGeom>
        </p:spPr>
      </p:pic>
      <p:pic>
        <p:nvPicPr>
          <p:cNvPr id="17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631413" y="2857155"/>
            <a:ext cx="4782217" cy="1971950"/>
          </a:xfrm>
          <a:prstGeom prst="rect">
            <a:avLst/>
          </a:prstGeom>
        </p:spPr>
      </p:pic>
      <p:sp>
        <p:nvSpPr>
          <p:cNvPr id="18" name="TextBox 5"/>
          <p:cNvSpPr txBox="1"/>
          <p:nvPr/>
        </p:nvSpPr>
        <p:spPr>
          <a:xfrm>
            <a:off x="7643190" y="5254440"/>
            <a:ext cx="25049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>
                <a:latin typeface="나눔스퀘어 네오 OTF Bold"/>
                <a:ea typeface="나눔스퀘어 네오 OTF Bold"/>
              </a:rPr>
              <a:t>/help</a:t>
            </a:r>
            <a:endParaRPr lang="en-US" altLang="ko-KR">
              <a:latin typeface="나눔스퀘어 네오 OTF Bold"/>
              <a:ea typeface="나눔스퀘어 네오 OTF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winterdream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1345c"/>
      </a:accent1>
      <a:accent2>
        <a:srgbClr val="326393"/>
      </a:accent2>
      <a:accent3>
        <a:srgbClr val="6d8cac"/>
      </a:accent3>
      <a:accent4>
        <a:srgbClr val="c9cacf"/>
      </a:accent4>
      <a:accent5>
        <a:srgbClr val="cab5bd"/>
      </a:accent5>
      <a:accent6>
        <a:srgbClr val="f1ece6"/>
      </a:accent6>
      <a:hlink>
        <a:srgbClr val="3f3f3f"/>
      </a:hlink>
      <a:folHlink>
        <a:srgbClr val="3f3f3f"/>
      </a:folHlink>
    </a:clrScheme>
    <a:fontScheme name="마루 부리 Beta">
      <a:majorFont>
        <a:latin typeface="마루 부리 Beta"/>
        <a:ea typeface="마루 부리 Beta"/>
        <a:cs typeface=""/>
      </a:majorFont>
      <a:minorFont>
        <a:latin typeface="마루 부리 Beta"/>
        <a:ea typeface="마루 부리 Beta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227</ep:Words>
  <ep:PresentationFormat>와이드스크린</ep:PresentationFormat>
  <ep:Paragraphs>44</ep:Paragraphs>
  <ep:Slides>13</ep:Slides>
  <ep:Notes>0</ep:Notes>
  <ep:TotalTime>0</ep:TotalTime>
  <ep:HiddenSlides>0</ep:HiddenSlides>
  <ep:MMClips>1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ep:HeadingPairs>
  <ep:TitlesOfParts>
    <vt:vector size="14" baseType="lpstr"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2020-11-18T01:48:02.000</dcterms:created>
  <dc:creator>유 새별</dc:creator>
  <cp:lastModifiedBy>user</cp:lastModifiedBy>
  <dcterms:modified xsi:type="dcterms:W3CDTF">2023-05-30T11:51:37.507</dcterms:modified>
  <cp:revision>47</cp:revision>
  <dc:title>PowerPoint 프레젠테이션</dc:title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